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9" r:id="rId5"/>
    <p:sldId id="261" r:id="rId6"/>
    <p:sldId id="263" r:id="rId7"/>
    <p:sldId id="265" r:id="rId8"/>
    <p:sldId id="267" r:id="rId9"/>
    <p:sldId id="269" r:id="rId10"/>
    <p:sldId id="271" r:id="rId11"/>
    <p:sldId id="273" r:id="rId12"/>
    <p:sldId id="275" r:id="rId13"/>
    <p:sldId id="277" r:id="rId14"/>
    <p:sldId id="279" r:id="rId15"/>
    <p:sldId id="281" r:id="rId16"/>
    <p:sldId id="283" r:id="rId17"/>
    <p:sldId id="285" r:id="rId18"/>
    <p:sldId id="287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2" autoAdjust="0"/>
  </p:normalViewPr>
  <p:slideViewPr>
    <p:cSldViewPr>
      <p:cViewPr varScale="1">
        <p:scale>
          <a:sx n="109" d="100"/>
          <a:sy n="109" d="100"/>
        </p:scale>
        <p:origin x="9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40ABE-DCA6-4B7A-B1BC-961182C98C1E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E9D1-BBA0-4F2C-9FA0-7B37DDC69B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25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E96CD-3266-1448-B997-733B413A2EB6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E7E39-62AD-574B-8F6F-D66994FC6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7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352800"/>
            <a:ext cx="7772400" cy="1295400"/>
          </a:xfrm>
        </p:spPr>
        <p:txBody>
          <a:bodyPr/>
          <a:lstStyle>
            <a:lvl1pPr algn="ctr"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76800"/>
            <a:ext cx="6400800" cy="7620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Author and Date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457200" y="228600"/>
            <a:ext cx="8229600" cy="5486400"/>
          </a:xfrm>
        </p:spPr>
      </p:sp>
    </p:spTree>
    <p:extLst>
      <p:ext uri="{BB962C8B-B14F-4D97-AF65-F5344CB8AC3E}">
        <p14:creationId xmlns:p14="http://schemas.microsoft.com/office/powerpoint/2010/main" val="414668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1F497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ChangeAspect="1"/>
          </p:cNvPicPr>
          <p:nvPr userDrawn="1"/>
        </p:nvPicPr>
        <p:blipFill>
          <a:blip r:embed="rId13"/>
          <a:srcRect t="45151" b="45151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525116"/>
            <a:ext cx="66294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9" name="Picture 8" descr="MEPS LOGOTrans.ai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152123"/>
            <a:ext cx="1446286" cy="515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53000"/>
            <a:ext cx="8229600" cy="117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Author and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1F497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2800" b="1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153400" cy="16002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MEPS Insurance Component</a:t>
            </a:r>
            <a:br>
              <a:rPr lang="en-US" sz="4000" dirty="0" smtClean="0">
                <a:latin typeface="+mj-lt"/>
              </a:rPr>
            </a:br>
            <a:r>
              <a:rPr lang="en-US" sz="4000" dirty="0" smtClean="0">
                <a:latin typeface="+mj-lt"/>
              </a:rPr>
              <a:t>Presentation Slides</a:t>
            </a:r>
            <a:endParaRPr lang="en-US" sz="4000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1500" y="4694237"/>
            <a:ext cx="8077200" cy="639763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j-lt"/>
              </a:rPr>
              <a:t>2016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GRender7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8600" y="1005840"/>
            <a:ext cx="8229600" cy="52120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annual growth rates in total premiums per enrolled employee for single, employee-plus-one, and family coverage,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0676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liu@users.local\Pictures\P11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total single premium per enrolled employee, by firm size,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19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liu@users.local\Pictures\P1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total employee-plus-one premium per enrolled employee, </a:t>
            </a:r>
            <a:endParaRPr lang="en-US" sz="2200" b="1" dirty="0" smtClean="0"/>
          </a:p>
          <a:p>
            <a:pPr algn="ctr"/>
            <a:r>
              <a:rPr lang="en-US" sz="2200" b="1" dirty="0" smtClean="0"/>
              <a:t>by </a:t>
            </a:r>
            <a:r>
              <a:rPr lang="en-US" sz="2200" b="1" dirty="0"/>
              <a:t>firm size,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35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liu@users.local\Pictures\P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total family premium per enrolled employee, by firm size,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1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mplat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7553" y="987553"/>
            <a:ext cx="7168303" cy="53762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total </a:t>
            </a:r>
            <a:r>
              <a:rPr lang="en-US" sz="2200" b="1" dirty="0" smtClean="0"/>
              <a:t>single premium per enrolled employee, by state, 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162801" y="6324600"/>
            <a:ext cx="1831119" cy="492574"/>
            <a:chOff x="7162801" y="6324600"/>
            <a:chExt cx="1831119" cy="492574"/>
          </a:xfrm>
        </p:grpSpPr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76201" y="6428601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2016.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7605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liu@users.local\Pictures\P15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percentage of premium contributed by employees for single, employee-plus-one, and family coverage,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01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liu@users.local\Pictures\P16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annual employee contribution (in dollars) for single, employee-plus-one, and family coverage,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67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liu@users.local\Pictures\P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8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enrolled employees in a health insurance plan with a deductible, overall and by firm size,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6992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liu@users.local\Pictures\P18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344168"/>
            <a:ext cx="8230343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programs.ahrq.local\programs\MEPS\AHRQ4_CY2\D_DSER\DG013LT\2016\ODS_PP_programs\Obsolete\MEPS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6388561"/>
            <a:ext cx="809055" cy="28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382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</a:t>
            </a:r>
            <a:r>
              <a:rPr lang="en-US" sz="2200" b="1" dirty="0"/>
              <a:t>individual deductible (in dollars) per employee enrolled with single coverage in a health insurance plan with a deductible, overall and by firm </a:t>
            </a:r>
            <a:r>
              <a:rPr lang="en-US" sz="2200" b="1" dirty="0" smtClean="0"/>
              <a:t>size, 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1" y="5801512"/>
            <a:ext cx="8917719" cy="1015663"/>
            <a:chOff x="76201" y="5801512"/>
            <a:chExt cx="8917719" cy="1015663"/>
          </a:xfrm>
        </p:grpSpPr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6201" y="5801512"/>
              <a:ext cx="891771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800" dirty="0"/>
                <a:t>. </a:t>
              </a:r>
              <a:r>
                <a:rPr lang="en-US" sz="1200" dirty="0"/>
                <a:t>In 2015, the methodology for calibrating the upper edit bound for the individual deductible amount changed, causing the average individual deductible per </a:t>
              </a:r>
              <a:endParaRPr lang="en-US" sz="1200" dirty="0" smtClean="0"/>
            </a:p>
            <a:p>
              <a:r>
                <a:rPr lang="en-US" sz="1200" dirty="0" smtClean="0"/>
                <a:t>employee enrolled </a:t>
              </a:r>
              <a:r>
                <a:rPr lang="en-US" sz="1200" dirty="0"/>
                <a:t>with single coverage in a heath insurance plan with a deductible to increase by about 5 </a:t>
              </a:r>
              <a:endParaRPr lang="en-US" sz="1200" dirty="0" smtClean="0"/>
            </a:p>
            <a:p>
              <a:r>
                <a:rPr lang="en-US" sz="1200" dirty="0" smtClean="0"/>
                <a:t>percent </a:t>
              </a:r>
              <a:r>
                <a:rPr lang="en-US" sz="1200" dirty="0"/>
                <a:t>at the </a:t>
              </a:r>
              <a:r>
                <a:rPr lang="en-US" sz="1200" dirty="0" smtClean="0"/>
                <a:t>national </a:t>
              </a:r>
              <a:r>
                <a:rPr lang="en-US" sz="1200" dirty="0"/>
                <a:t>level </a:t>
              </a:r>
              <a:r>
                <a:rPr lang="en-US" sz="1200" dirty="0" smtClean="0"/>
                <a:t>in </a:t>
              </a:r>
              <a:r>
                <a:rPr lang="en-US" sz="1200" dirty="0"/>
                <a:t>2015 relative to the earlier methodology.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7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liu@users.local\Pictures\P2xx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02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Percentage of private-sector employees in establishments that offer health insurance, by firm size, 2003-2016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01" y="6248400"/>
            <a:ext cx="8917719" cy="568774"/>
            <a:chOff x="76200" y="6248400"/>
            <a:chExt cx="8917718" cy="568774"/>
          </a:xfrm>
        </p:grpSpPr>
        <p:sp>
          <p:nvSpPr>
            <p:cNvPr id="4" name="Rectangle 3"/>
            <p:cNvSpPr/>
            <p:nvPr/>
          </p:nvSpPr>
          <p:spPr>
            <a:xfrm>
              <a:off x="76200" y="6248400"/>
              <a:ext cx="69341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62800" y="6324600"/>
              <a:ext cx="1831118" cy="492574"/>
              <a:chOff x="7162800" y="6324600"/>
              <a:chExt cx="1831118" cy="492574"/>
            </a:xfrm>
          </p:grpSpPr>
          <p:pic>
            <p:nvPicPr>
              <p:cNvPr id="10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6165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emplat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90600" y="987553"/>
            <a:ext cx="7168303" cy="5376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24136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Percentage of private-sector employees in establishments that offer health </a:t>
            </a:r>
            <a:r>
              <a:rPr lang="en-US" sz="2200" b="1" dirty="0" smtClean="0"/>
              <a:t>insurance, by </a:t>
            </a:r>
            <a:r>
              <a:rPr lang="en-US" sz="2200" b="1" dirty="0"/>
              <a:t>State, firm size &lt;50 employees, </a:t>
            </a:r>
            <a:r>
              <a:rPr lang="en-US" sz="2200" b="1" dirty="0" smtClean="0"/>
              <a:t>2016</a:t>
            </a:r>
            <a:endParaRPr lang="en-US" sz="2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162801" y="6324600"/>
            <a:ext cx="1831119" cy="492574"/>
            <a:chOff x="7162800" y="6324600"/>
            <a:chExt cx="1831118" cy="492574"/>
          </a:xfrm>
        </p:grpSpPr>
        <p:pic>
          <p:nvPicPr>
            <p:cNvPr id="9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324600"/>
              <a:ext cx="916718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6388561"/>
              <a:ext cx="809054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6201" y="6428601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dirty="0" smtClean="0"/>
              <a:t>Medical </a:t>
            </a:r>
            <a:r>
              <a:rPr lang="en-US" sz="1200" dirty="0"/>
              <a:t>Expenditure Panel Survey-Insurance Component, private-sector establishments, </a:t>
            </a:r>
            <a:r>
              <a:rPr lang="en-US" sz="1200" dirty="0" smtClean="0"/>
              <a:t>2016.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3877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liu@users.local\Pictures\P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30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employees who are enrolled in health insurance at establishments that offer health insurance, overall and by firm size</a:t>
            </a:r>
            <a:r>
              <a:rPr lang="en-US" sz="2200" b="1" dirty="0" smtClean="0"/>
              <a:t>, </a:t>
            </a:r>
            <a:r>
              <a:rPr lang="en-US" sz="2200" b="1" dirty="0"/>
              <a:t>2003-2016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200" y="6248401"/>
            <a:ext cx="8917720" cy="646331"/>
            <a:chOff x="76200" y="6248401"/>
            <a:chExt cx="8917720" cy="646331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 smtClean="0"/>
                <a:t>Denominator: </a:t>
              </a:r>
              <a:r>
                <a:rPr lang="en-US" sz="1200" dirty="0" smtClean="0"/>
                <a:t>Within each category, all employees in establishments that offer health insurance.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3046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liu@users.local\Pictures\P5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30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employees eligible for health insurance at establishments that offer health insurance, overall and by firm size,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6200" y="6248401"/>
            <a:ext cx="8917720" cy="646331"/>
            <a:chOff x="76200" y="6248401"/>
            <a:chExt cx="8917720" cy="646331"/>
          </a:xfrm>
        </p:grpSpPr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200" y="6248401"/>
              <a:ext cx="693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 smtClean="0"/>
                <a:t>Denominator: </a:t>
              </a:r>
              <a:r>
                <a:rPr lang="en-US" sz="1200" dirty="0" smtClean="0"/>
                <a:t>Within each category, all employees in establishments that offer health insurance.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6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bliu@users.local\Pictures\P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3027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eligible private-sector employees who are enrolled in health insurance at establishments that offer health insurance, overall and by firm size,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248401"/>
            <a:ext cx="8917720" cy="646331"/>
            <a:chOff x="76200" y="6248401"/>
            <a:chExt cx="8917720" cy="646331"/>
          </a:xfrm>
        </p:grpSpPr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76200" y="6248401"/>
              <a:ext cx="693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 smtClean="0"/>
                <a:t>Denominator: </a:t>
              </a:r>
              <a:r>
                <a:rPr lang="en-US" sz="1200" dirty="0" smtClean="0"/>
                <a:t>Within each category, eligible employees in establishments that offer health insurance.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2064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liu@users.local\Pictures\P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41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employees working in establishments that offer two or more health insurance plans, overall and by firm size,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248401"/>
            <a:ext cx="8917720" cy="646331"/>
            <a:chOff x="76200" y="6248401"/>
            <a:chExt cx="8917720" cy="646331"/>
          </a:xfrm>
        </p:grpSpPr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200" y="6248401"/>
              <a:ext cx="69342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 smtClean="0"/>
                <a:t>Denominator: </a:t>
              </a:r>
              <a:r>
                <a:rPr lang="en-US" sz="1200" dirty="0" smtClean="0"/>
                <a:t>Within each category, all employees in establishments that offer health insurance.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899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liu@users.local\Pictures\P8xx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0"/>
            <a:ext cx="84124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Percentage </a:t>
            </a:r>
            <a:r>
              <a:rPr lang="en-US" sz="2200" b="1" dirty="0"/>
              <a:t>of private-sector establishments that offer health insurance that self-insure at least one plan, overall and by detailed firm size, </a:t>
            </a:r>
            <a:r>
              <a:rPr lang="en-US" sz="2200" b="1" dirty="0" smtClean="0"/>
              <a:t>2003-2016</a:t>
            </a:r>
            <a:endParaRPr lang="en-US" sz="2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grpSp>
          <p:nvGrpSpPr>
            <p:cNvPr id="3" name="Group 2"/>
            <p:cNvGrpSpPr/>
            <p:nvPr/>
          </p:nvGrpSpPr>
          <p:grpSpPr>
            <a:xfrm>
              <a:off x="7162801" y="6324600"/>
              <a:ext cx="1831119" cy="492574"/>
              <a:chOff x="7162800" y="6324600"/>
              <a:chExt cx="1831118" cy="492574"/>
            </a:xfrm>
          </p:grpSpPr>
          <p:pic>
            <p:nvPicPr>
              <p:cNvPr id="6" name="Picture 2" descr="\\programs.ahrq.local\programs\MEPS\AHRQ4_CY2\D_DSER\DG013LT\2016\ODS_PP_programs\Obsolete\ahrq.png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77200" y="6324600"/>
                <a:ext cx="916718" cy="4925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3" descr="\\programs.ahrq.local\programs\MEPS\AHRQ4_CY2\D_DSER\DG013LT\2016\ODS_PP_programs\Obsolete\MEPSlog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2800" y="6388561"/>
                <a:ext cx="809054" cy="289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 smtClean="0"/>
                <a:t>Note</a:t>
              </a:r>
              <a:r>
                <a:rPr lang="en-US" sz="1200" b="1" dirty="0"/>
                <a:t>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3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liu@users.local\Pictures\slid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05840"/>
            <a:ext cx="823010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28601"/>
            <a:ext cx="8302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Average total premiums per enrolled employee for single, employee-plus-one, and family coverage, 2003-2016</a:t>
            </a:r>
            <a:endParaRPr lang="en-US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6248401"/>
            <a:ext cx="8917720" cy="568773"/>
            <a:chOff x="76200" y="6248401"/>
            <a:chExt cx="8917720" cy="568773"/>
          </a:xfrm>
        </p:grpSpPr>
        <p:sp>
          <p:nvSpPr>
            <p:cNvPr id="4" name="Rectangle 3"/>
            <p:cNvSpPr/>
            <p:nvPr/>
          </p:nvSpPr>
          <p:spPr>
            <a:xfrm>
              <a:off x="76200" y="6248401"/>
              <a:ext cx="6934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/>
                <a:t>Source: </a:t>
              </a:r>
              <a:r>
                <a:rPr lang="en-US" sz="1200" dirty="0" smtClean="0"/>
                <a:t>Medical </a:t>
              </a:r>
              <a:r>
                <a:rPr lang="en-US" sz="1200" dirty="0"/>
                <a:t>Expenditure Panel Survey-Insurance Component, private-sector establishments, 2003-2016</a:t>
              </a:r>
              <a:r>
                <a:rPr lang="en-US" sz="1200" dirty="0" smtClean="0"/>
                <a:t>.</a:t>
              </a:r>
            </a:p>
            <a:p>
              <a:r>
                <a:rPr lang="en-US" sz="1200" b="1" dirty="0"/>
                <a:t>Note: </a:t>
              </a:r>
              <a:r>
                <a:rPr lang="en-US" sz="1200" dirty="0"/>
                <a:t>Medical Expenditure Panel Survey-Insurance Component estimates are not available for 2007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pic>
          <p:nvPicPr>
            <p:cNvPr id="6" name="Picture 2" descr="\\programs.ahrq.local\programs\MEPS\AHRQ4_CY2\D_DSER\DG013LT\2016\ODS_PP_programs\Obsolete\ahrq.png"/>
            <p:cNvPicPr preferRelativeResize="0"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1" y="6324600"/>
              <a:ext cx="916719" cy="492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\\programs.ahrq.local\programs\MEPS\AHRQ4_CY2\D_DSER\DG013LT\2016\ODS_PP_programs\Obsolete\MEPS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6388561"/>
              <a:ext cx="809055" cy="2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4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P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MEPS.potx</Template>
  <TotalTime>549</TotalTime>
  <Words>876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MEPS</vt:lpstr>
      <vt:lpstr>Custom Design</vt:lpstr>
      <vt:lpstr>MEPS Insurance Component Presentation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DHHS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DHHS</dc:creator>
  <cp:lastModifiedBy>Liu, Bidong</cp:lastModifiedBy>
  <cp:revision>71</cp:revision>
  <dcterms:created xsi:type="dcterms:W3CDTF">2013-09-03T18:05:51Z</dcterms:created>
  <dcterms:modified xsi:type="dcterms:W3CDTF">2017-10-02T17:52:53Z</dcterms:modified>
</cp:coreProperties>
</file>