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handoutMasterIdLst>
    <p:handoutMasterId r:id="rId39"/>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14" autoAdjust="0"/>
    <p:restoredTop sz="86417" autoAdjust="0"/>
  </p:normalViewPr>
  <p:slideViewPr>
    <p:cSldViewPr>
      <p:cViewPr varScale="1">
        <p:scale>
          <a:sx n="99" d="100"/>
          <a:sy n="99" d="100"/>
        </p:scale>
        <p:origin x="1098" y="90"/>
      </p:cViewPr>
      <p:guideLst>
        <p:guide orient="horz" pos="2160"/>
        <p:guide pos="2880"/>
      </p:guideLst>
    </p:cSldViewPr>
  </p:slideViewPr>
  <p:outlineViewPr>
    <p:cViewPr>
      <p:scale>
        <a:sx n="33" d="100"/>
        <a:sy n="33" d="100"/>
      </p:scale>
      <p:origin x="0" y="-64740"/>
    </p:cViewPr>
  </p:outlineViewPr>
  <p:notesTextViewPr>
    <p:cViewPr>
      <p:scale>
        <a:sx n="100" d="100"/>
        <a:sy n="100" d="100"/>
      </p:scale>
      <p:origin x="0" y="0"/>
    </p:cViewPr>
  </p:notesTextViewPr>
  <p:notesViewPr>
    <p:cSldViewPr>
      <p:cViewPr varScale="1">
        <p:scale>
          <a:sx n="88" d="100"/>
          <a:sy n="88" d="100"/>
        </p:scale>
        <p:origin x="3822" y="6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0E40ABE-DCA6-4B7A-B1BC-961182C98C1E}" type="datetimeFigureOut">
              <a:rPr lang="en-US" smtClean="0"/>
              <a:pPr/>
              <a:t>10/2/2017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63DE9D1-BBA0-4F2C-9FA0-7B37DDC69B66}" type="slidenum">
              <a:rPr lang="en-US" smtClean="0"/>
              <a:pPr/>
              <a:t>‹#›</a:t>
            </a:fld>
            <a:endParaRPr lang="en-US"/>
          </a:p>
        </p:txBody>
      </p:sp>
    </p:spTree>
    <p:extLst>
      <p:ext uri="{BB962C8B-B14F-4D97-AF65-F5344CB8AC3E}">
        <p14:creationId xmlns:p14="http://schemas.microsoft.com/office/powerpoint/2010/main" val="824525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05E96CD-3266-1448-B997-733B413A2EB6}" type="datetimeFigureOut">
              <a:rPr lang="en-US" smtClean="0"/>
              <a:t>10/2/2017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3CE7E39-62AD-574B-8F6F-D66994FC64E6}" type="slidenum">
              <a:rPr lang="en-US" smtClean="0"/>
              <a:t>‹#›</a:t>
            </a:fld>
            <a:endParaRPr lang="en-US"/>
          </a:p>
        </p:txBody>
      </p:sp>
    </p:spTree>
    <p:extLst>
      <p:ext uri="{BB962C8B-B14F-4D97-AF65-F5344CB8AC3E}">
        <p14:creationId xmlns:p14="http://schemas.microsoft.com/office/powerpoint/2010/main" val="41044725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E7E39-62AD-574B-8F6F-D66994FC64E6}" type="slidenum">
              <a:rPr lang="en-US" smtClean="0"/>
              <a:t>1</a:t>
            </a:fld>
            <a:endParaRPr lang="en-US"/>
          </a:p>
        </p:txBody>
      </p:sp>
    </p:spTree>
    <p:extLst>
      <p:ext uri="{BB962C8B-B14F-4D97-AF65-F5344CB8AC3E}">
        <p14:creationId xmlns:p14="http://schemas.microsoft.com/office/powerpoint/2010/main" val="4058467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E7E39-62AD-574B-8F6F-D66994FC64E6}" type="slidenum">
              <a:rPr lang="en-US" smtClean="0"/>
              <a:t>2</a:t>
            </a:fld>
            <a:endParaRPr lang="en-US"/>
          </a:p>
        </p:txBody>
      </p:sp>
    </p:spTree>
    <p:extLst>
      <p:ext uri="{BB962C8B-B14F-4D97-AF65-F5344CB8AC3E}">
        <p14:creationId xmlns:p14="http://schemas.microsoft.com/office/powerpoint/2010/main" val="2302602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E7E39-62AD-574B-8F6F-D66994FC64E6}" type="slidenum">
              <a:rPr lang="en-US" smtClean="0"/>
              <a:t>4</a:t>
            </a:fld>
            <a:endParaRPr lang="en-US"/>
          </a:p>
        </p:txBody>
      </p:sp>
    </p:spTree>
    <p:extLst>
      <p:ext uri="{BB962C8B-B14F-4D97-AF65-F5344CB8AC3E}">
        <p14:creationId xmlns:p14="http://schemas.microsoft.com/office/powerpoint/2010/main" val="2968554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E7E39-62AD-574B-8F6F-D66994FC64E6}" type="slidenum">
              <a:rPr lang="en-US" smtClean="0"/>
              <a:t>6</a:t>
            </a:fld>
            <a:endParaRPr lang="en-US"/>
          </a:p>
        </p:txBody>
      </p:sp>
    </p:spTree>
    <p:extLst>
      <p:ext uri="{BB962C8B-B14F-4D97-AF65-F5344CB8AC3E}">
        <p14:creationId xmlns:p14="http://schemas.microsoft.com/office/powerpoint/2010/main" val="332886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E7E39-62AD-574B-8F6F-D66994FC64E6}" type="slidenum">
              <a:rPr lang="en-US" smtClean="0"/>
              <a:t>26</a:t>
            </a:fld>
            <a:endParaRPr lang="en-US"/>
          </a:p>
        </p:txBody>
      </p:sp>
    </p:spTree>
    <p:extLst>
      <p:ext uri="{BB962C8B-B14F-4D97-AF65-F5344CB8AC3E}">
        <p14:creationId xmlns:p14="http://schemas.microsoft.com/office/powerpoint/2010/main" val="260797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solidFill>
                  <a:srgbClr val="1F497D"/>
                </a:solidFill>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4" name="Picture 3" descr="Department of Health and Human Services logo.&#10;AHRQ. Agency for Healthcare Research and Quality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lstStyle>
            <a:lvl1pPr>
              <a:defRPr/>
            </a:lvl1pPr>
          </a:lstStyle>
          <a:p>
            <a:r>
              <a:rPr lang="en-US" dirty="0" smtClean="0"/>
              <a:t>Title of Presentation</a:t>
            </a:r>
            <a:endParaRPr lang="en-US" dirty="0"/>
          </a:p>
        </p:txBody>
      </p:sp>
      <p:sp>
        <p:nvSpPr>
          <p:cNvPr id="3" name="Content Placeholder 2"/>
          <p:cNvSpPr>
            <a:spLocks noGrp="1"/>
          </p:cNvSpPr>
          <p:nvPr>
            <p:ph idx="1" hasCustomPrompt="1"/>
          </p:nvPr>
        </p:nvSpPr>
        <p:spPr/>
        <p:txBody>
          <a:bodyPr/>
          <a:lstStyle>
            <a:lvl1pPr>
              <a:defRPr baseline="0"/>
            </a:lvl1pPr>
          </a:lstStyle>
          <a:p>
            <a:pPr lvl="0"/>
            <a:r>
              <a:rPr lang="en-US" dirty="0" smtClean="0"/>
              <a:t>Author and Date </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ODS Layout 2">
    <p:spTree>
      <p:nvGrpSpPr>
        <p:cNvPr id="1" name=""/>
        <p:cNvGrpSpPr/>
        <p:nvPr/>
      </p:nvGrpSpPr>
      <p:grpSpPr>
        <a:xfrm>
          <a:off x="0" y="0"/>
          <a:ext cx="0" cy="0"/>
          <a:chOff x="0" y="0"/>
          <a:chExt cx="0" cy="0"/>
        </a:xfrm>
      </p:grpSpPr>
      <p:sp>
        <p:nvSpPr>
          <p:cNvPr id="2" name="Picture Placeholder 1"/>
          <p:cNvSpPr>
            <a:spLocks noGrp="1"/>
          </p:cNvSpPr>
          <p:nvPr>
            <p:ph type="pic" idx="1"/>
          </p:nvPr>
        </p:nvSpPr>
        <p:spPr>
          <a:xfrm>
            <a:off x="457200" y="228600"/>
            <a:ext cx="8229600" cy="5486400"/>
          </a:xfrm>
        </p:spPr>
      </p:sp>
    </p:spTree>
    <p:extLst>
      <p:ext uri="{BB962C8B-B14F-4D97-AF65-F5344CB8AC3E}">
        <p14:creationId xmlns:p14="http://schemas.microsoft.com/office/powerpoint/2010/main" val="41466821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1" cap="all">
                <a:solidFill>
                  <a:srgbClr val="1F497D"/>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F497D"/>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t="-2000" b="-2000"/>
          </a:stretch>
        </a:blipFill>
        <a:effectLst/>
      </p:bgPr>
    </p:bg>
    <p:spTree>
      <p:nvGrpSpPr>
        <p:cNvPr id="1" name=""/>
        <p:cNvGrpSpPr/>
        <p:nvPr/>
      </p:nvGrpSpPr>
      <p:grpSpPr>
        <a:xfrm>
          <a:off x="0" y="0"/>
          <a:ext cx="0" cy="0"/>
          <a:chOff x="0" y="0"/>
          <a:chExt cx="0" cy="0"/>
        </a:xfrm>
      </p:grpSpPr>
      <p:pic>
        <p:nvPicPr>
          <p:cNvPr id="5" name="Content Placeholder 6"/>
          <p:cNvPicPr>
            <a:picLocks noChangeAspect="1"/>
          </p:cNvPicPr>
          <p:nvPr userDrawn="1"/>
        </p:nvPicPr>
        <p:blipFill>
          <a:blip r:embed="rId13"/>
          <a:srcRect t="45151" b="45151"/>
          <a:stretch>
            <a:fillRect/>
          </a:stretch>
        </p:blipFill>
        <p:spPr>
          <a:xfrm>
            <a:off x="0" y="1219200"/>
            <a:ext cx="9144000" cy="5638800"/>
          </a:xfrm>
          <a:prstGeom prst="rect">
            <a:avLst/>
          </a:prstGeom>
        </p:spPr>
      </p:pic>
      <p:sp>
        <p:nvSpPr>
          <p:cNvPr id="2" name="Title Placeholder 1"/>
          <p:cNvSpPr>
            <a:spLocks noGrp="1"/>
          </p:cNvSpPr>
          <p:nvPr>
            <p:ph type="title"/>
          </p:nvPr>
        </p:nvSpPr>
        <p:spPr>
          <a:xfrm>
            <a:off x="1752600" y="525116"/>
            <a:ext cx="6629400" cy="617884"/>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46237"/>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9" name="Picture 8" descr="MEPS LOGOTrans.ai"/>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39000" y="6152123"/>
            <a:ext cx="1446286" cy="51584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Lst>
  <p:timing>
    <p:tnLst>
      <p:par>
        <p:cTn id="1" dur="indefinite" restart="never" nodeType="tmRoot"/>
      </p:par>
    </p:tnLst>
  </p:timing>
  <p:txStyles>
    <p:titleStyle>
      <a:lvl1pPr algn="ctr" defTabSz="914400" rtl="0" eaLnBrk="1" latinLnBrk="0" hangingPunct="1">
        <a:spcBef>
          <a:spcPct val="0"/>
        </a:spcBef>
        <a:buNone/>
        <a:defRPr sz="3600" b="1" kern="1200" baseline="0">
          <a:solidFill>
            <a:srgbClr val="1F497D"/>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0"/>
            <a:ext cx="8229600" cy="1600200"/>
          </a:xfrm>
          <a:prstGeom prst="rect">
            <a:avLst/>
          </a:prstGeom>
        </p:spPr>
        <p:txBody>
          <a:bodyPr vert="horz" lIns="91440" tIns="45720" rIns="91440" bIns="45720" rtlCol="0" anchor="ctr">
            <a:normAutofit/>
          </a:bodyPr>
          <a:lstStyle/>
          <a:p>
            <a:r>
              <a:rPr lang="en-US" dirty="0" smtClean="0"/>
              <a:t>Title of Presentation</a:t>
            </a:r>
            <a:endParaRPr lang="en-US" dirty="0"/>
          </a:p>
        </p:txBody>
      </p:sp>
      <p:sp>
        <p:nvSpPr>
          <p:cNvPr id="3" name="Text Placeholder 2"/>
          <p:cNvSpPr>
            <a:spLocks noGrp="1"/>
          </p:cNvSpPr>
          <p:nvPr>
            <p:ph type="body" idx="1"/>
          </p:nvPr>
        </p:nvSpPr>
        <p:spPr>
          <a:xfrm>
            <a:off x="457200" y="4953000"/>
            <a:ext cx="8229600" cy="1173163"/>
          </a:xfrm>
          <a:prstGeom prst="rect">
            <a:avLst/>
          </a:prstGeom>
        </p:spPr>
        <p:txBody>
          <a:bodyPr vert="horz" lIns="91440" tIns="45720" rIns="91440" bIns="45720" rtlCol="0">
            <a:normAutofit/>
          </a:bodyPr>
          <a:lstStyle/>
          <a:p>
            <a:pPr lvl="0"/>
            <a:r>
              <a:rPr lang="en-US" dirty="0" smtClean="0"/>
              <a:t>Author and Date</a:t>
            </a:r>
            <a:endParaRPr lang="en-US" dirty="0"/>
          </a:p>
        </p:txBody>
      </p:sp>
      <p:pic>
        <p:nvPicPr>
          <p:cNvPr id="4" name="Picture 2" descr="AHRQ Agency for Healthcare Research and Quality logo"/>
          <p:cNvPicPr preferRelativeResize="0">
            <a:picLocks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077201" y="6289226"/>
            <a:ext cx="916718" cy="4925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MEPS Medical Expenditure Panel Survey logo"/>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162801" y="6353187"/>
            <a:ext cx="809054" cy="28941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1F497D"/>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667000"/>
            <a:ext cx="8153400" cy="1600200"/>
          </a:xfrm>
        </p:spPr>
        <p:txBody>
          <a:bodyPr>
            <a:noAutofit/>
          </a:bodyPr>
          <a:lstStyle/>
          <a:p>
            <a:r>
              <a:rPr lang="en-US" sz="4000" dirty="0" smtClean="0">
                <a:latin typeface="+mj-lt"/>
              </a:rPr>
              <a:t>MEPS Insurance Component</a:t>
            </a:r>
            <a:br>
              <a:rPr lang="en-US" sz="4000" dirty="0" smtClean="0">
                <a:latin typeface="+mj-lt"/>
              </a:rPr>
            </a:br>
            <a:r>
              <a:rPr lang="en-US" sz="4000" dirty="0" smtClean="0">
                <a:latin typeface="+mj-lt"/>
              </a:rPr>
              <a:t>Presentation Slides</a:t>
            </a:r>
            <a:endParaRPr lang="en-US" sz="4000" dirty="0">
              <a:latin typeface="+mj-lt"/>
            </a:endParaRPr>
          </a:p>
        </p:txBody>
      </p:sp>
      <p:sp>
        <p:nvSpPr>
          <p:cNvPr id="2" name="Content Placeholder 1"/>
          <p:cNvSpPr>
            <a:spLocks noGrp="1"/>
          </p:cNvSpPr>
          <p:nvPr>
            <p:ph idx="1"/>
          </p:nvPr>
        </p:nvSpPr>
        <p:spPr>
          <a:xfrm>
            <a:off x="571500" y="4694237"/>
            <a:ext cx="8077200" cy="639763"/>
          </a:xfrm>
        </p:spPr>
        <p:txBody>
          <a:bodyPr>
            <a:noAutofit/>
          </a:bodyPr>
          <a:lstStyle/>
          <a:p>
            <a:r>
              <a:rPr lang="en-US" sz="4000" dirty="0" smtClean="0">
                <a:latin typeface="+mj-lt"/>
              </a:rPr>
              <a:t>2016</a:t>
            </a:r>
            <a:endParaRPr lang="en-US" sz="4000" dirty="0">
              <a:latin typeface="+mj-lt"/>
            </a:endParaRPr>
          </a:p>
        </p:txBody>
      </p:sp>
      <p:sp>
        <p:nvSpPr>
          <p:cNvPr id="3" name="Rectangle 2" descr="Department of Health and Human Services logo.&#10;AHRQ Agency for Healthcare Research and Quality logo."/>
          <p:cNvSpPr/>
          <p:nvPr/>
        </p:nvSpPr>
        <p:spPr>
          <a:xfrm>
            <a:off x="7125732" y="6223688"/>
            <a:ext cx="1981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0"/>
            <a:ext cx="8302752" cy="12192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Percentage of eligible private-sector employees who are enrolled in health insurance at establishments that offer health insurance, overall and by firm size, 2003-2016</a:t>
            </a:r>
            <a:endParaRPr lang="en-US" dirty="0" smtClean="0">
              <a:effectLst/>
            </a:endParaRPr>
          </a:p>
        </p:txBody>
      </p:sp>
      <p:pic>
        <p:nvPicPr>
          <p:cNvPr id="3075" name="Picture 3" descr="Line chart showing Percentage of eligible private-sector employees who are enrolled in health insurance at establishments that offer health insurance, overall and by firm size, 2003-2016 for the United States overall, and for small, medium and large employers. 81 to 74 percent of eligible employees in large employers enrolled in health insurance, compared to 78 to 70 percent at small employers. Percentages for the United States overall range from 80 to 73 percent, and for medium sized employers they range from 79 to 67 percent. All categories show a decrease in the percentage of eligible workers enrolled in coverage over time. Small employers = fewer than 50 employees. Medium employers = 50 to 99 employees. Large employers = 100 or more employees."/>
          <p:cNvPicPr>
            <a:picLocks noChangeAspect="1" noChangeArrowheads="1"/>
          </p:cNvPicPr>
          <p:nvPr/>
        </p:nvPicPr>
        <p:blipFill rotWithShape="1">
          <a:blip r:embed="rId2">
            <a:extLst>
              <a:ext uri="{28A0092B-C50C-407E-A947-70E740481C1C}">
                <a14:useLocalDpi xmlns:a14="http://schemas.microsoft.com/office/drawing/2010/main" val="0"/>
              </a:ext>
            </a:extLst>
          </a:blip>
          <a:srcRect t="2500" b="7222"/>
          <a:stretch/>
        </p:blipFill>
        <p:spPr bwMode="auto">
          <a:xfrm>
            <a:off x="228601" y="1143000"/>
            <a:ext cx="8230108"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idx="4294967295"/>
          </p:nvPr>
        </p:nvSpPr>
        <p:spPr>
          <a:xfrm>
            <a:off x="198121" y="6172200"/>
            <a:ext cx="7239000" cy="685800"/>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Denominator: </a:t>
            </a:r>
            <a:r>
              <a:rPr lang="en-US" sz="1200" b="0" kern="1200" baseline="0" dirty="0" smtClean="0">
                <a:solidFill>
                  <a:schemeClr val="tx1"/>
                </a:solidFill>
                <a:effectLst/>
                <a:latin typeface="+mn-lt"/>
              </a:rPr>
              <a:t>Within each category, eligible employees in establishments that offer health insurance.</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2720642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20624" y="76200"/>
            <a:ext cx="8302752" cy="12192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Percentage of eligible private-sector employees who are enrolled in health insurance at establishments that offer health insurance, overall and by firm size, 2003-2016</a:t>
            </a:r>
            <a:endParaRPr lang="en-US" dirty="0" smtClean="0">
              <a:effectLst/>
            </a:endParaRPr>
          </a:p>
        </p:txBody>
      </p:sp>
      <p:graphicFrame>
        <p:nvGraphicFramePr>
          <p:cNvPr id="12" name="Table 11" descr="Table page 11"/>
          <p:cNvGraphicFramePr>
            <a:graphicFrameLocks noGrp="1"/>
          </p:cNvGraphicFramePr>
          <p:nvPr>
            <p:extLst>
              <p:ext uri="{D42A27DB-BD31-4B8C-83A1-F6EECF244321}">
                <p14:modId xmlns:p14="http://schemas.microsoft.com/office/powerpoint/2010/main" val="803689553"/>
              </p:ext>
            </p:extLst>
          </p:nvPr>
        </p:nvGraphicFramePr>
        <p:xfrm>
          <a:off x="228600" y="2011680"/>
          <a:ext cx="8686800" cy="3017517"/>
        </p:xfrm>
        <a:graphic>
          <a:graphicData uri="http://schemas.openxmlformats.org/drawingml/2006/table">
            <a:tbl>
              <a:tblPr firstRow="1"/>
              <a:tblGrid>
                <a:gridCol w="856445">
                  <a:extLst>
                    <a:ext uri="{9D8B030D-6E8A-4147-A177-3AD203B41FA5}">
                      <a16:colId xmlns:a16="http://schemas.microsoft.com/office/drawing/2014/main" val="20000"/>
                    </a:ext>
                  </a:extLst>
                </a:gridCol>
                <a:gridCol w="602335">
                  <a:extLst>
                    <a:ext uri="{9D8B030D-6E8A-4147-A177-3AD203B41FA5}">
                      <a16:colId xmlns:a16="http://schemas.microsoft.com/office/drawing/2014/main" val="20001"/>
                    </a:ext>
                  </a:extLst>
                </a:gridCol>
                <a:gridCol w="602335">
                  <a:extLst>
                    <a:ext uri="{9D8B030D-6E8A-4147-A177-3AD203B41FA5}">
                      <a16:colId xmlns:a16="http://schemas.microsoft.com/office/drawing/2014/main" val="20002"/>
                    </a:ext>
                  </a:extLst>
                </a:gridCol>
                <a:gridCol w="602335">
                  <a:extLst>
                    <a:ext uri="{9D8B030D-6E8A-4147-A177-3AD203B41FA5}">
                      <a16:colId xmlns:a16="http://schemas.microsoft.com/office/drawing/2014/main" val="20003"/>
                    </a:ext>
                  </a:extLst>
                </a:gridCol>
                <a:gridCol w="602335">
                  <a:extLst>
                    <a:ext uri="{9D8B030D-6E8A-4147-A177-3AD203B41FA5}">
                      <a16:colId xmlns:a16="http://schemas.microsoft.com/office/drawing/2014/main" val="20004"/>
                    </a:ext>
                  </a:extLst>
                </a:gridCol>
                <a:gridCol w="602335">
                  <a:extLst>
                    <a:ext uri="{9D8B030D-6E8A-4147-A177-3AD203B41FA5}">
                      <a16:colId xmlns:a16="http://schemas.microsoft.com/office/drawing/2014/main" val="20005"/>
                    </a:ext>
                  </a:extLst>
                </a:gridCol>
                <a:gridCol w="602335">
                  <a:extLst>
                    <a:ext uri="{9D8B030D-6E8A-4147-A177-3AD203B41FA5}">
                      <a16:colId xmlns:a16="http://schemas.microsoft.com/office/drawing/2014/main" val="20006"/>
                    </a:ext>
                  </a:extLst>
                </a:gridCol>
                <a:gridCol w="602335">
                  <a:extLst>
                    <a:ext uri="{9D8B030D-6E8A-4147-A177-3AD203B41FA5}">
                      <a16:colId xmlns:a16="http://schemas.microsoft.com/office/drawing/2014/main" val="20007"/>
                    </a:ext>
                  </a:extLst>
                </a:gridCol>
                <a:gridCol w="602335">
                  <a:extLst>
                    <a:ext uri="{9D8B030D-6E8A-4147-A177-3AD203B41FA5}">
                      <a16:colId xmlns:a16="http://schemas.microsoft.com/office/drawing/2014/main" val="20008"/>
                    </a:ext>
                  </a:extLst>
                </a:gridCol>
                <a:gridCol w="602335">
                  <a:extLst>
                    <a:ext uri="{9D8B030D-6E8A-4147-A177-3AD203B41FA5}">
                      <a16:colId xmlns:a16="http://schemas.microsoft.com/office/drawing/2014/main" val="20009"/>
                    </a:ext>
                  </a:extLst>
                </a:gridCol>
                <a:gridCol w="602335">
                  <a:extLst>
                    <a:ext uri="{9D8B030D-6E8A-4147-A177-3AD203B41FA5}">
                      <a16:colId xmlns:a16="http://schemas.microsoft.com/office/drawing/2014/main" val="20010"/>
                    </a:ext>
                  </a:extLst>
                </a:gridCol>
                <a:gridCol w="602335">
                  <a:extLst>
                    <a:ext uri="{9D8B030D-6E8A-4147-A177-3AD203B41FA5}">
                      <a16:colId xmlns:a16="http://schemas.microsoft.com/office/drawing/2014/main" val="20011"/>
                    </a:ext>
                  </a:extLst>
                </a:gridCol>
                <a:gridCol w="602335">
                  <a:extLst>
                    <a:ext uri="{9D8B030D-6E8A-4147-A177-3AD203B41FA5}">
                      <a16:colId xmlns:a16="http://schemas.microsoft.com/office/drawing/2014/main" val="20012"/>
                    </a:ext>
                  </a:extLst>
                </a:gridCol>
                <a:gridCol w="602335">
                  <a:extLst>
                    <a:ext uri="{9D8B030D-6E8A-4147-A177-3AD203B41FA5}">
                      <a16:colId xmlns:a16="http://schemas.microsoft.com/office/drawing/2014/main" val="20013"/>
                    </a:ext>
                  </a:extLst>
                </a:gridCol>
              </a:tblGrid>
              <a:tr h="569605">
                <a:tc>
                  <a:txBody>
                    <a:bodyPr/>
                    <a:lstStyle/>
                    <a:p>
                      <a:pPr marL="45720" algn="l" fontAlgn="t"/>
                      <a:r>
                        <a:rPr lang="en-US" sz="1100" b="1" i="0" u="none" strike="noStrike" dirty="0" smtClean="0">
                          <a:solidFill>
                            <a:srgbClr val="000000"/>
                          </a:solidFill>
                          <a:effectLst/>
                          <a:latin typeface="Arial"/>
                        </a:rPr>
                        <a:t>Number </a:t>
                      </a:r>
                      <a:r>
                        <a:rPr lang="en-US" sz="1100" b="1" i="0" u="none" strike="noStrike" dirty="0">
                          <a:solidFill>
                            <a:srgbClr val="000000"/>
                          </a:solidFill>
                          <a:effectLst/>
                          <a:latin typeface="Arial"/>
                        </a:rPr>
                        <a:t>of </a:t>
                      </a:r>
                      <a:r>
                        <a:rPr lang="en-US" sz="1100" b="1" i="0" u="none" strike="noStrike" dirty="0" smtClean="0">
                          <a:solidFill>
                            <a:srgbClr val="000000"/>
                          </a:solidFill>
                          <a:effectLst/>
                          <a:latin typeface="Arial"/>
                        </a:rPr>
                        <a:t>Employees</a:t>
                      </a:r>
                      <a:endParaRPr lang="en-US" sz="11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305989">
                <a:tc>
                  <a:txBody>
                    <a:bodyPr/>
                    <a:lstStyle/>
                    <a:p>
                      <a:pPr marL="45720" algn="l" fontAlgn="t"/>
                      <a:r>
                        <a:rPr lang="en-US" sz="1000" b="0" i="0" u="none" strike="noStrike" dirty="0" smtClean="0">
                          <a:solidFill>
                            <a:srgbClr val="000000"/>
                          </a:solidFill>
                          <a:effectLst/>
                          <a:latin typeface="Arial"/>
                        </a:rPr>
                        <a:t>U.S</a:t>
                      </a:r>
                      <a:r>
                        <a:rPr lang="en-US" sz="1000" b="0" i="0" u="none" strike="noStrike" dirty="0">
                          <a:solidFill>
                            <a:srgbClr val="000000"/>
                          </a:solidFill>
                          <a:effectLst/>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79.8%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79.6%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78.3%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78.7%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76.9%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76.5%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76.1%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75.8%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74.8%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76.7%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75.0%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73.3%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05989">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05989">
                <a:tc>
                  <a:txBody>
                    <a:bodyPr/>
                    <a:lstStyle/>
                    <a:p>
                      <a:pPr marL="45720" algn="l" fontAlgn="t"/>
                      <a:r>
                        <a:rPr lang="en-US" sz="1000" b="0" i="0" u="none" strike="noStrike" dirty="0" smtClean="0">
                          <a:solidFill>
                            <a:srgbClr val="000000"/>
                          </a:solidFill>
                          <a:effectLst/>
                          <a:latin typeface="Arial"/>
                        </a:rPr>
                        <a:t>&lt;</a:t>
                      </a:r>
                      <a:r>
                        <a:rPr lang="en-US" sz="1000" b="0" i="0" u="none" strike="noStrike" dirty="0">
                          <a:solidFill>
                            <a:srgbClr val="000000"/>
                          </a:solidFill>
                          <a:effectLst/>
                          <a:latin typeface="Arial"/>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77.3%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78.5%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77.0%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77.4%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76.0%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75.2%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75.3%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74.4%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74.1%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73.1%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73.0%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72.1%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05989">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05989">
                <a:tc>
                  <a:txBody>
                    <a:bodyPr/>
                    <a:lstStyle/>
                    <a:p>
                      <a:pPr marL="45720" algn="l" fontAlgn="t"/>
                      <a:r>
                        <a:rPr lang="en-US" sz="1000" b="0" i="0" u="none" strike="noStrike" dirty="0" smtClean="0">
                          <a:solidFill>
                            <a:srgbClr val="000000"/>
                          </a:solidFill>
                          <a:effectLst/>
                          <a:latin typeface="Arial"/>
                        </a:rPr>
                        <a:t>50-99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79.2%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78.7%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74.9%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76.9%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74.9%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75.9%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75.1%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74.5%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72.5%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71.8%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73.5%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71.7%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67.2%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05989">
                <a:tc>
                  <a:txBody>
                    <a:bodyPr/>
                    <a:lstStyle/>
                    <a:p>
                      <a:pPr algn="l" fontAlgn="t"/>
                      <a:r>
                        <a:rPr lang="en-US" sz="1000" b="0" i="0" u="none" strike="noStrike" dirty="0">
                          <a:solidFill>
                            <a:srgbClr val="000000"/>
                          </a:solidFill>
                          <a:effectLst/>
                          <a:latin typeface="Arial"/>
                        </a:rPr>
                        <a:t> </a:t>
                      </a:r>
                      <a:r>
                        <a:rPr lang="en-US" sz="1000" b="0" i="0" u="none" strike="noStrike" dirty="0" smtClean="0">
                          <a:solidFill>
                            <a:srgbClr val="000000"/>
                          </a:solidFill>
                          <a:effectLst/>
                          <a:latin typeface="Arial"/>
                        </a:rPr>
                        <a:t>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05989">
                <a:tc>
                  <a:txBody>
                    <a:bodyPr/>
                    <a:lstStyle/>
                    <a:p>
                      <a:pPr marL="45720" algn="l" fontAlgn="t"/>
                      <a:r>
                        <a:rPr lang="en-US" sz="1000" b="0" i="0" u="none" strike="noStrike" dirty="0" smtClean="0">
                          <a:solidFill>
                            <a:srgbClr val="000000"/>
                          </a:solidFill>
                          <a:effectLst/>
                          <a:latin typeface="Arial"/>
                        </a:rPr>
                        <a:t>100</a:t>
                      </a:r>
                      <a:r>
                        <a:rPr lang="en-US" sz="1000" b="0" i="0" u="none" strike="noStrike" dirty="0">
                          <a:solidFill>
                            <a:srgbClr val="000000"/>
                          </a:solidFill>
                          <a:effectLst/>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81.2%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80.3%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80.7%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78.7%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79.7%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77.5%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76.9%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76.7%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76.4%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75.5%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77.8%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76.0%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74.4%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305989">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Text Placeholder 3"/>
          <p:cNvSpPr>
            <a:spLocks noGrp="1"/>
          </p:cNvSpPr>
          <p:nvPr>
            <p:ph type="body" idx="4294967295"/>
          </p:nvPr>
        </p:nvSpPr>
        <p:spPr>
          <a:xfrm>
            <a:off x="76200" y="6096000"/>
            <a:ext cx="7010400" cy="685799"/>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Denominator: </a:t>
            </a:r>
            <a:r>
              <a:rPr lang="en-US" sz="1200" b="0" kern="1200" baseline="0" dirty="0" smtClean="0">
                <a:solidFill>
                  <a:schemeClr val="tx1"/>
                </a:solidFill>
                <a:effectLst/>
                <a:latin typeface="+mn-lt"/>
              </a:rPr>
              <a:t>Within each category, eligible employees in establishments that offer health insurance.</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3474600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81000" y="0"/>
            <a:ext cx="8412480" cy="12192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Percentage of private-sector employees working in establishments that offer two or more health insurance plans, overall and by firm size, 2003-2016</a:t>
            </a:r>
            <a:endParaRPr lang="en-US" dirty="0" smtClean="0">
              <a:effectLst/>
            </a:endParaRPr>
          </a:p>
        </p:txBody>
      </p:sp>
      <p:pic>
        <p:nvPicPr>
          <p:cNvPr id="1026" name="Picture 2" descr="Line chart showing Percentage of private-sector employees working in establishments that offer two or more health insurance plans, overall and by firm size, 2003-2016 for the United States overall, and for small, medium and large employers. Within each category, the denominator for the estimate is all employees in establishments that offer health insurance. The estimates for large employers range from 69 to 81 percent, compared to 18 to 34 percent for small employers. Percentages for the United States overall range from 56 to 72 percent, and for medium sized employers they range from 32 to 56 percent. Small employers = fewer than 50 employees. Medium employers = 50 to 99 employees. Large employers = 100 or more employees."/>
          <p:cNvPicPr>
            <a:picLocks noChangeAspect="1" noChangeArrowheads="1"/>
          </p:cNvPicPr>
          <p:nvPr/>
        </p:nvPicPr>
        <p:blipFill rotWithShape="1">
          <a:blip r:embed="rId2">
            <a:extLst>
              <a:ext uri="{28A0092B-C50C-407E-A947-70E740481C1C}">
                <a14:useLocalDpi xmlns:a14="http://schemas.microsoft.com/office/drawing/2010/main" val="0"/>
              </a:ext>
            </a:extLst>
          </a:blip>
          <a:srcRect t="2500" b="5833"/>
          <a:stretch/>
        </p:blipFill>
        <p:spPr bwMode="auto">
          <a:xfrm>
            <a:off x="228601" y="1143000"/>
            <a:ext cx="8230108" cy="5029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idx="4294967295"/>
          </p:nvPr>
        </p:nvSpPr>
        <p:spPr>
          <a:xfrm>
            <a:off x="152400" y="6172200"/>
            <a:ext cx="8229600" cy="685800"/>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Denominator: </a:t>
            </a:r>
            <a:r>
              <a:rPr lang="en-US" sz="1200" b="0" kern="1200" baseline="0" dirty="0" smtClean="0">
                <a:solidFill>
                  <a:schemeClr val="tx1"/>
                </a:solidFill>
                <a:effectLst/>
                <a:latin typeface="+mn-lt"/>
              </a:rPr>
              <a:t>Within each category, all employees in establishments that offer health insurance.</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4189967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81000" y="4813"/>
            <a:ext cx="8382000" cy="12954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Percentage of private-sector employees working in establishments that offer two or more health insurance plans, overall and by firm size, 2003-2016</a:t>
            </a:r>
            <a:endParaRPr lang="en-US" dirty="0" smtClean="0">
              <a:effectLst/>
            </a:endParaRPr>
          </a:p>
        </p:txBody>
      </p:sp>
      <p:graphicFrame>
        <p:nvGraphicFramePr>
          <p:cNvPr id="11" name="Table 10" descr="Table page 13"/>
          <p:cNvGraphicFramePr>
            <a:graphicFrameLocks noGrp="1"/>
          </p:cNvGraphicFramePr>
          <p:nvPr>
            <p:extLst>
              <p:ext uri="{D42A27DB-BD31-4B8C-83A1-F6EECF244321}">
                <p14:modId xmlns:p14="http://schemas.microsoft.com/office/powerpoint/2010/main" val="2795951488"/>
              </p:ext>
            </p:extLst>
          </p:nvPr>
        </p:nvGraphicFramePr>
        <p:xfrm>
          <a:off x="228600" y="2011680"/>
          <a:ext cx="8686800" cy="3017517"/>
        </p:xfrm>
        <a:graphic>
          <a:graphicData uri="http://schemas.openxmlformats.org/drawingml/2006/table">
            <a:tbl>
              <a:tblPr firstRow="1"/>
              <a:tblGrid>
                <a:gridCol w="856445">
                  <a:extLst>
                    <a:ext uri="{9D8B030D-6E8A-4147-A177-3AD203B41FA5}">
                      <a16:colId xmlns:a16="http://schemas.microsoft.com/office/drawing/2014/main" val="20000"/>
                    </a:ext>
                  </a:extLst>
                </a:gridCol>
                <a:gridCol w="602335">
                  <a:extLst>
                    <a:ext uri="{9D8B030D-6E8A-4147-A177-3AD203B41FA5}">
                      <a16:colId xmlns:a16="http://schemas.microsoft.com/office/drawing/2014/main" val="20001"/>
                    </a:ext>
                  </a:extLst>
                </a:gridCol>
                <a:gridCol w="602335">
                  <a:extLst>
                    <a:ext uri="{9D8B030D-6E8A-4147-A177-3AD203B41FA5}">
                      <a16:colId xmlns:a16="http://schemas.microsoft.com/office/drawing/2014/main" val="20002"/>
                    </a:ext>
                  </a:extLst>
                </a:gridCol>
                <a:gridCol w="602335">
                  <a:extLst>
                    <a:ext uri="{9D8B030D-6E8A-4147-A177-3AD203B41FA5}">
                      <a16:colId xmlns:a16="http://schemas.microsoft.com/office/drawing/2014/main" val="20003"/>
                    </a:ext>
                  </a:extLst>
                </a:gridCol>
                <a:gridCol w="602335">
                  <a:extLst>
                    <a:ext uri="{9D8B030D-6E8A-4147-A177-3AD203B41FA5}">
                      <a16:colId xmlns:a16="http://schemas.microsoft.com/office/drawing/2014/main" val="20004"/>
                    </a:ext>
                  </a:extLst>
                </a:gridCol>
                <a:gridCol w="602335">
                  <a:extLst>
                    <a:ext uri="{9D8B030D-6E8A-4147-A177-3AD203B41FA5}">
                      <a16:colId xmlns:a16="http://schemas.microsoft.com/office/drawing/2014/main" val="20005"/>
                    </a:ext>
                  </a:extLst>
                </a:gridCol>
                <a:gridCol w="602335">
                  <a:extLst>
                    <a:ext uri="{9D8B030D-6E8A-4147-A177-3AD203B41FA5}">
                      <a16:colId xmlns:a16="http://schemas.microsoft.com/office/drawing/2014/main" val="20006"/>
                    </a:ext>
                  </a:extLst>
                </a:gridCol>
                <a:gridCol w="602335">
                  <a:extLst>
                    <a:ext uri="{9D8B030D-6E8A-4147-A177-3AD203B41FA5}">
                      <a16:colId xmlns:a16="http://schemas.microsoft.com/office/drawing/2014/main" val="20007"/>
                    </a:ext>
                  </a:extLst>
                </a:gridCol>
                <a:gridCol w="602335">
                  <a:extLst>
                    <a:ext uri="{9D8B030D-6E8A-4147-A177-3AD203B41FA5}">
                      <a16:colId xmlns:a16="http://schemas.microsoft.com/office/drawing/2014/main" val="20008"/>
                    </a:ext>
                  </a:extLst>
                </a:gridCol>
                <a:gridCol w="602335">
                  <a:extLst>
                    <a:ext uri="{9D8B030D-6E8A-4147-A177-3AD203B41FA5}">
                      <a16:colId xmlns:a16="http://schemas.microsoft.com/office/drawing/2014/main" val="20009"/>
                    </a:ext>
                  </a:extLst>
                </a:gridCol>
                <a:gridCol w="602335">
                  <a:extLst>
                    <a:ext uri="{9D8B030D-6E8A-4147-A177-3AD203B41FA5}">
                      <a16:colId xmlns:a16="http://schemas.microsoft.com/office/drawing/2014/main" val="20010"/>
                    </a:ext>
                  </a:extLst>
                </a:gridCol>
                <a:gridCol w="602335">
                  <a:extLst>
                    <a:ext uri="{9D8B030D-6E8A-4147-A177-3AD203B41FA5}">
                      <a16:colId xmlns:a16="http://schemas.microsoft.com/office/drawing/2014/main" val="20011"/>
                    </a:ext>
                  </a:extLst>
                </a:gridCol>
                <a:gridCol w="602335">
                  <a:extLst>
                    <a:ext uri="{9D8B030D-6E8A-4147-A177-3AD203B41FA5}">
                      <a16:colId xmlns:a16="http://schemas.microsoft.com/office/drawing/2014/main" val="20012"/>
                    </a:ext>
                  </a:extLst>
                </a:gridCol>
                <a:gridCol w="602335">
                  <a:extLst>
                    <a:ext uri="{9D8B030D-6E8A-4147-A177-3AD203B41FA5}">
                      <a16:colId xmlns:a16="http://schemas.microsoft.com/office/drawing/2014/main" val="20013"/>
                    </a:ext>
                  </a:extLst>
                </a:gridCol>
              </a:tblGrid>
              <a:tr h="569605">
                <a:tc>
                  <a:txBody>
                    <a:bodyPr/>
                    <a:lstStyle/>
                    <a:p>
                      <a:pPr marL="45720" algn="l" fontAlgn="t"/>
                      <a:r>
                        <a:rPr lang="en-US" sz="1100" b="1" i="0" u="none" strike="noStrike" dirty="0" smtClean="0">
                          <a:solidFill>
                            <a:srgbClr val="000000"/>
                          </a:solidFill>
                          <a:effectLst/>
                          <a:latin typeface="Arial"/>
                        </a:rPr>
                        <a:t>Number </a:t>
                      </a:r>
                      <a:r>
                        <a:rPr lang="en-US" sz="1100" b="1" i="0" u="none" strike="noStrike" dirty="0">
                          <a:solidFill>
                            <a:srgbClr val="000000"/>
                          </a:solidFill>
                          <a:effectLst/>
                          <a:latin typeface="Arial"/>
                        </a:rPr>
                        <a:t>of </a:t>
                      </a:r>
                      <a:r>
                        <a:rPr lang="en-US" sz="1100" b="1" i="0" u="none" strike="noStrike" dirty="0" smtClean="0">
                          <a:solidFill>
                            <a:srgbClr val="000000"/>
                          </a:solidFill>
                          <a:effectLst/>
                          <a:latin typeface="Arial"/>
                        </a:rPr>
                        <a:t>Employees</a:t>
                      </a:r>
                      <a:endParaRPr lang="en-US" sz="11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305989">
                <a:tc>
                  <a:txBody>
                    <a:bodyPr/>
                    <a:lstStyle/>
                    <a:p>
                      <a:pPr marL="45720" algn="l" fontAlgn="t"/>
                      <a:r>
                        <a:rPr lang="en-US" sz="1000" b="0" i="0" u="none" strike="noStrike" dirty="0" smtClean="0">
                          <a:solidFill>
                            <a:srgbClr val="000000"/>
                          </a:solidFill>
                          <a:effectLst/>
                          <a:latin typeface="Arial"/>
                        </a:rPr>
                        <a:t>U.S</a:t>
                      </a:r>
                      <a:r>
                        <a:rPr lang="en-US" sz="1000" b="0" i="0" u="none" strike="noStrike" dirty="0">
                          <a:solidFill>
                            <a:srgbClr val="000000"/>
                          </a:solidFill>
                          <a:effectLst/>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59.7%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58.6%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56.3%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61.4%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64.8%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66.5%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65.6%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65.5%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65.3%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66.0%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67.0%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71.7%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05989">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05989">
                <a:tc>
                  <a:txBody>
                    <a:bodyPr/>
                    <a:lstStyle/>
                    <a:p>
                      <a:pPr marL="45720" algn="l" fontAlgn="t"/>
                      <a:r>
                        <a:rPr lang="en-US" sz="1000" b="0" i="0" u="none" strike="noStrike" dirty="0" smtClean="0">
                          <a:solidFill>
                            <a:srgbClr val="000000"/>
                          </a:solidFill>
                          <a:effectLst/>
                          <a:latin typeface="Arial"/>
                        </a:rPr>
                        <a:t>&lt;</a:t>
                      </a:r>
                      <a:r>
                        <a:rPr lang="en-US" sz="1000" b="0" i="0" u="none" strike="noStrike" dirty="0">
                          <a:solidFill>
                            <a:srgbClr val="000000"/>
                          </a:solidFill>
                          <a:effectLst/>
                          <a:latin typeface="Arial"/>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24.7%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18.2%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21.5%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26.8%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27.3%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26.7%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27.2%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29.3%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28.4%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29.6%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33.6%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34.2%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05989">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05989">
                <a:tc>
                  <a:txBody>
                    <a:bodyPr/>
                    <a:lstStyle/>
                    <a:p>
                      <a:pPr marL="45720" algn="l" fontAlgn="t"/>
                      <a:r>
                        <a:rPr lang="en-US" sz="1000" b="0" i="0" u="none" strike="noStrike" dirty="0" smtClean="0">
                          <a:solidFill>
                            <a:srgbClr val="000000"/>
                          </a:solidFill>
                          <a:effectLst/>
                          <a:latin typeface="Arial"/>
                        </a:rPr>
                        <a:t>50-99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33.6%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36.7%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32.1%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36.0%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42.5%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42.8%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44.1%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46.8%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43.7%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46.6%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46.8%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56.2%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05989">
                <a:tc>
                  <a:txBody>
                    <a:bodyPr/>
                    <a:lstStyle/>
                    <a:p>
                      <a:pPr algn="l" fontAlgn="t"/>
                      <a:r>
                        <a:rPr lang="en-US" sz="1000" b="0" i="0" u="none" strike="noStrike" dirty="0">
                          <a:solidFill>
                            <a:srgbClr val="000000"/>
                          </a:solidFill>
                          <a:effectLst/>
                          <a:latin typeface="Arial"/>
                        </a:rPr>
                        <a:t> </a:t>
                      </a:r>
                      <a:r>
                        <a:rPr lang="en-US" sz="1000" b="0" i="0" u="none" strike="noStrike" dirty="0" smtClean="0">
                          <a:solidFill>
                            <a:srgbClr val="000000"/>
                          </a:solidFill>
                          <a:effectLst/>
                          <a:latin typeface="Arial"/>
                        </a:rPr>
                        <a:t>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(2.6%)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(2.5%)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(2.5%)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(2.0%)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(2.2%)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(2.1%)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(2.2%)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(2.0%)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05989">
                <a:tc>
                  <a:txBody>
                    <a:bodyPr/>
                    <a:lstStyle/>
                    <a:p>
                      <a:pPr marL="45720" algn="l" fontAlgn="t"/>
                      <a:r>
                        <a:rPr lang="en-US" sz="1000" b="0" i="0" u="none" strike="noStrike" dirty="0" smtClean="0">
                          <a:solidFill>
                            <a:srgbClr val="000000"/>
                          </a:solidFill>
                          <a:effectLst/>
                          <a:latin typeface="Arial"/>
                        </a:rPr>
                        <a:t>100</a:t>
                      </a:r>
                      <a:r>
                        <a:rPr lang="en-US" sz="1000" b="0" i="0" u="none" strike="noStrike" dirty="0">
                          <a:solidFill>
                            <a:srgbClr val="000000"/>
                          </a:solidFill>
                          <a:effectLst/>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73.1%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69.0%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74.3%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76.9%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78.5%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77.3%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76.3%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75.7%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76.5%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77.0%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79.7%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80.7%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305989">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(1.0%)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Text Placeholder 4"/>
          <p:cNvSpPr>
            <a:spLocks noGrp="1"/>
          </p:cNvSpPr>
          <p:nvPr>
            <p:ph type="body" idx="4294967295"/>
          </p:nvPr>
        </p:nvSpPr>
        <p:spPr>
          <a:xfrm>
            <a:off x="203735" y="6172201"/>
            <a:ext cx="6934200" cy="685799"/>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Denominator: </a:t>
            </a:r>
            <a:r>
              <a:rPr lang="en-US" sz="1200" b="0" kern="1200" baseline="0" dirty="0" smtClean="0">
                <a:solidFill>
                  <a:schemeClr val="tx1"/>
                </a:solidFill>
                <a:effectLst/>
                <a:latin typeface="+mn-lt"/>
              </a:rPr>
              <a:t>Within each category, all employees in establishments that offer health insurance.</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700862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76200"/>
            <a:ext cx="8229600" cy="11430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Percentage of private-sector establishments that offer health insurance that self-insure at least one plan, overall and by detailed firm size, 2003-2016</a:t>
            </a:r>
            <a:endParaRPr lang="en-US" dirty="0" smtClean="0">
              <a:effectLst/>
            </a:endParaRPr>
          </a:p>
        </p:txBody>
      </p:sp>
      <p:pic>
        <p:nvPicPr>
          <p:cNvPr id="5122" name="Picture 2" descr="Line chart showing Percentage of private-sector establishments that offer health insurance that self-insure at least one plan, overall and by detailed firm size, 2003-2016. For employers of more than 1000 employees, the range is from 82 to 88 percent. For the United States overall the range is from 32 to 41 percent. For employers with 100 to 999 employees the range is 35 to 30 percent. For employers with fewer than 10 employees the range is 12 to 19 percent. For employers with 25 to 99 employees the range is 12 to 17 percent. For employers with 10 to 24 employees the range is 9 to 14 percent."/>
          <p:cNvPicPr>
            <a:picLocks noChangeAspect="1" noChangeArrowheads="1"/>
          </p:cNvPicPr>
          <p:nvPr/>
        </p:nvPicPr>
        <p:blipFill rotWithShape="1">
          <a:blip r:embed="rId2">
            <a:extLst>
              <a:ext uri="{28A0092B-C50C-407E-A947-70E740481C1C}">
                <a14:useLocalDpi xmlns:a14="http://schemas.microsoft.com/office/drawing/2010/main" val="0"/>
              </a:ext>
            </a:extLst>
          </a:blip>
          <a:srcRect t="2500" b="5833"/>
          <a:stretch/>
        </p:blipFill>
        <p:spPr bwMode="auto">
          <a:xfrm>
            <a:off x="228601" y="1143000"/>
            <a:ext cx="8230108" cy="5029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idx="4294967295"/>
          </p:nvPr>
        </p:nvSpPr>
        <p:spPr>
          <a:xfrm>
            <a:off x="152400" y="6324601"/>
            <a:ext cx="8229600" cy="533399"/>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1867343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0"/>
            <a:ext cx="8229600" cy="1404107"/>
          </a:xfrm>
        </p:spPr>
        <p:txBody>
          <a:bodyPr>
            <a:normAutofit/>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Percentage of private-sector establishments that offer health insurance that self-insure at least one plan, overall and by detailed firm size, 2003-2016</a:t>
            </a:r>
            <a:endParaRPr lang="en-US" dirty="0" smtClean="0">
              <a:effectLst/>
            </a:endParaRPr>
          </a:p>
        </p:txBody>
      </p:sp>
      <p:graphicFrame>
        <p:nvGraphicFramePr>
          <p:cNvPr id="10" name="Table 9" descr="Table page 15"/>
          <p:cNvGraphicFramePr>
            <a:graphicFrameLocks noGrp="1"/>
          </p:cNvGraphicFramePr>
          <p:nvPr>
            <p:extLst>
              <p:ext uri="{D42A27DB-BD31-4B8C-83A1-F6EECF244321}">
                <p14:modId xmlns:p14="http://schemas.microsoft.com/office/powerpoint/2010/main" val="1162392179"/>
              </p:ext>
            </p:extLst>
          </p:nvPr>
        </p:nvGraphicFramePr>
        <p:xfrm>
          <a:off x="228601" y="2011680"/>
          <a:ext cx="8686798" cy="3888228"/>
        </p:xfrm>
        <a:graphic>
          <a:graphicData uri="http://schemas.openxmlformats.org/drawingml/2006/table">
            <a:tbl>
              <a:tblPr firstRow="1"/>
              <a:tblGrid>
                <a:gridCol w="819510">
                  <a:extLst>
                    <a:ext uri="{9D8B030D-6E8A-4147-A177-3AD203B41FA5}">
                      <a16:colId xmlns:a16="http://schemas.microsoft.com/office/drawing/2014/main" val="20000"/>
                    </a:ext>
                  </a:extLst>
                </a:gridCol>
                <a:gridCol w="605176">
                  <a:extLst>
                    <a:ext uri="{9D8B030D-6E8A-4147-A177-3AD203B41FA5}">
                      <a16:colId xmlns:a16="http://schemas.microsoft.com/office/drawing/2014/main" val="20001"/>
                    </a:ext>
                  </a:extLst>
                </a:gridCol>
                <a:gridCol w="605176">
                  <a:extLst>
                    <a:ext uri="{9D8B030D-6E8A-4147-A177-3AD203B41FA5}">
                      <a16:colId xmlns:a16="http://schemas.microsoft.com/office/drawing/2014/main" val="20002"/>
                    </a:ext>
                  </a:extLst>
                </a:gridCol>
                <a:gridCol w="605176">
                  <a:extLst>
                    <a:ext uri="{9D8B030D-6E8A-4147-A177-3AD203B41FA5}">
                      <a16:colId xmlns:a16="http://schemas.microsoft.com/office/drawing/2014/main" val="20003"/>
                    </a:ext>
                  </a:extLst>
                </a:gridCol>
                <a:gridCol w="605176">
                  <a:extLst>
                    <a:ext uri="{9D8B030D-6E8A-4147-A177-3AD203B41FA5}">
                      <a16:colId xmlns:a16="http://schemas.microsoft.com/office/drawing/2014/main" val="20004"/>
                    </a:ext>
                  </a:extLst>
                </a:gridCol>
                <a:gridCol w="605176">
                  <a:extLst>
                    <a:ext uri="{9D8B030D-6E8A-4147-A177-3AD203B41FA5}">
                      <a16:colId xmlns:a16="http://schemas.microsoft.com/office/drawing/2014/main" val="20005"/>
                    </a:ext>
                  </a:extLst>
                </a:gridCol>
                <a:gridCol w="605176">
                  <a:extLst>
                    <a:ext uri="{9D8B030D-6E8A-4147-A177-3AD203B41FA5}">
                      <a16:colId xmlns:a16="http://schemas.microsoft.com/office/drawing/2014/main" val="20006"/>
                    </a:ext>
                  </a:extLst>
                </a:gridCol>
                <a:gridCol w="605176">
                  <a:extLst>
                    <a:ext uri="{9D8B030D-6E8A-4147-A177-3AD203B41FA5}">
                      <a16:colId xmlns:a16="http://schemas.microsoft.com/office/drawing/2014/main" val="20007"/>
                    </a:ext>
                  </a:extLst>
                </a:gridCol>
                <a:gridCol w="605176">
                  <a:extLst>
                    <a:ext uri="{9D8B030D-6E8A-4147-A177-3AD203B41FA5}">
                      <a16:colId xmlns:a16="http://schemas.microsoft.com/office/drawing/2014/main" val="20008"/>
                    </a:ext>
                  </a:extLst>
                </a:gridCol>
                <a:gridCol w="605176">
                  <a:extLst>
                    <a:ext uri="{9D8B030D-6E8A-4147-A177-3AD203B41FA5}">
                      <a16:colId xmlns:a16="http://schemas.microsoft.com/office/drawing/2014/main" val="20009"/>
                    </a:ext>
                  </a:extLst>
                </a:gridCol>
                <a:gridCol w="605176">
                  <a:extLst>
                    <a:ext uri="{9D8B030D-6E8A-4147-A177-3AD203B41FA5}">
                      <a16:colId xmlns:a16="http://schemas.microsoft.com/office/drawing/2014/main" val="20010"/>
                    </a:ext>
                  </a:extLst>
                </a:gridCol>
                <a:gridCol w="605176">
                  <a:extLst>
                    <a:ext uri="{9D8B030D-6E8A-4147-A177-3AD203B41FA5}">
                      <a16:colId xmlns:a16="http://schemas.microsoft.com/office/drawing/2014/main" val="20011"/>
                    </a:ext>
                  </a:extLst>
                </a:gridCol>
                <a:gridCol w="605176">
                  <a:extLst>
                    <a:ext uri="{9D8B030D-6E8A-4147-A177-3AD203B41FA5}">
                      <a16:colId xmlns:a16="http://schemas.microsoft.com/office/drawing/2014/main" val="20012"/>
                    </a:ext>
                  </a:extLst>
                </a:gridCol>
                <a:gridCol w="605176">
                  <a:extLst>
                    <a:ext uri="{9D8B030D-6E8A-4147-A177-3AD203B41FA5}">
                      <a16:colId xmlns:a16="http://schemas.microsoft.com/office/drawing/2014/main" val="20013"/>
                    </a:ext>
                  </a:extLst>
                </a:gridCol>
              </a:tblGrid>
              <a:tr h="579120">
                <a:tc>
                  <a:txBody>
                    <a:bodyPr/>
                    <a:lstStyle/>
                    <a:p>
                      <a:pPr marL="45720" algn="l" fontAlgn="t"/>
                      <a:r>
                        <a:rPr lang="en-US" sz="1100" b="1" i="0" u="none" strike="noStrike" dirty="0" smtClean="0">
                          <a:solidFill>
                            <a:srgbClr val="000000"/>
                          </a:solidFill>
                          <a:effectLst/>
                          <a:latin typeface="Arial"/>
                        </a:rPr>
                        <a:t>Number of</a:t>
                      </a:r>
                      <a:r>
                        <a:rPr lang="en-US" sz="1100" b="1" i="0" u="none" strike="noStrike" baseline="0" dirty="0" smtClean="0">
                          <a:solidFill>
                            <a:srgbClr val="000000"/>
                          </a:solidFill>
                          <a:effectLst/>
                          <a:latin typeface="Arial"/>
                        </a:rPr>
                        <a:t> </a:t>
                      </a:r>
                      <a:r>
                        <a:rPr lang="en-US" sz="1100" b="1" i="0" u="none" strike="noStrike" dirty="0" smtClean="0">
                          <a:solidFill>
                            <a:srgbClr val="000000"/>
                          </a:solidFill>
                          <a:effectLst/>
                          <a:latin typeface="Arial"/>
                        </a:rPr>
                        <a:t>Employees</a:t>
                      </a:r>
                      <a:endParaRPr lang="en-US" sz="11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75759">
                <a:tc>
                  <a:txBody>
                    <a:bodyPr/>
                    <a:lstStyle/>
                    <a:p>
                      <a:pPr marL="45720" algn="l" fontAlgn="t"/>
                      <a:r>
                        <a:rPr lang="en-US" sz="1000" b="0" i="0" u="none" strike="noStrike" dirty="0" smtClean="0">
                          <a:solidFill>
                            <a:srgbClr val="000000"/>
                          </a:solidFill>
                          <a:effectLst/>
                          <a:latin typeface="Arial"/>
                        </a:rPr>
                        <a:t>U.S</a:t>
                      </a:r>
                      <a:r>
                        <a:rPr lang="en-US" sz="1000" b="0" i="0" u="none" strike="noStrike" dirty="0">
                          <a:solidFill>
                            <a:srgbClr val="000000"/>
                          </a:solidFill>
                          <a:effectLst/>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32.4%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35.0%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32.7%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34.4%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34.2%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35.1%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35.8%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36.9%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37.2%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37.6%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37.2%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39.0%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275759">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75759">
                <a:tc>
                  <a:txBody>
                    <a:bodyPr/>
                    <a:lstStyle/>
                    <a:p>
                      <a:pPr marL="45720" algn="l" fontAlgn="t"/>
                      <a:r>
                        <a:rPr lang="en-US" sz="1000" b="0" i="0" u="none" strike="noStrike" dirty="0" smtClean="0">
                          <a:solidFill>
                            <a:srgbClr val="000000"/>
                          </a:solidFill>
                          <a:effectLst/>
                          <a:latin typeface="Arial"/>
                        </a:rPr>
                        <a:t>&lt;</a:t>
                      </a:r>
                      <a:r>
                        <a:rPr lang="en-US" sz="1000" b="0" i="0" u="none" strike="noStrike" dirty="0">
                          <a:solidFill>
                            <a:srgbClr val="000000"/>
                          </a:solidFill>
                          <a:effectLst/>
                          <a:latin typeface="Arial"/>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14.9%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14.0%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14.6%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14.9%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15.2%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14.4%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15.8%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19.3%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75759">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75759">
                <a:tc>
                  <a:txBody>
                    <a:bodyPr/>
                    <a:lstStyle/>
                    <a:p>
                      <a:pPr marL="45720" algn="l" fontAlgn="t"/>
                      <a:r>
                        <a:rPr lang="en-US" sz="1000" b="0" i="0" u="none" strike="noStrike" dirty="0" smtClean="0">
                          <a:solidFill>
                            <a:srgbClr val="000000"/>
                          </a:solidFill>
                          <a:effectLst/>
                          <a:latin typeface="Arial"/>
                        </a:rPr>
                        <a:t>10-24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11.3%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11.2%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11.6%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11.1%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11.6%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9.9%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9.0%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75759">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75759">
                <a:tc>
                  <a:txBody>
                    <a:bodyPr/>
                    <a:lstStyle/>
                    <a:p>
                      <a:pPr marL="45720" algn="l" fontAlgn="t"/>
                      <a:r>
                        <a:rPr lang="en-US" sz="1000" b="0" i="0" u="none" strike="noStrike" dirty="0" smtClean="0">
                          <a:solidFill>
                            <a:srgbClr val="000000"/>
                          </a:solidFill>
                          <a:effectLst/>
                          <a:latin typeface="Arial"/>
                        </a:rPr>
                        <a:t>25-99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14.3%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16.6%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75759">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75759">
                <a:tc>
                  <a:txBody>
                    <a:bodyPr/>
                    <a:lstStyle/>
                    <a:p>
                      <a:pPr marL="45720" algn="l" fontAlgn="t"/>
                      <a:r>
                        <a:rPr lang="en-US" sz="1000" b="0" i="0" u="none" strike="noStrike" dirty="0" smtClean="0">
                          <a:solidFill>
                            <a:srgbClr val="000000"/>
                          </a:solidFill>
                          <a:effectLst/>
                          <a:latin typeface="Arial"/>
                        </a:rPr>
                        <a:t>100-999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33.5%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31.8%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34.9%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32.7%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29.9%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30.9%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31.7%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30.1%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30.1%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32.5%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33.7%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34.4%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75759">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75759">
                <a:tc>
                  <a:txBody>
                    <a:bodyPr/>
                    <a:lstStyle/>
                    <a:p>
                      <a:pPr marL="45720" algn="l" fontAlgn="t"/>
                      <a:r>
                        <a:rPr lang="en-US" sz="1000" b="0" i="0" u="none" strike="noStrike" dirty="0" smtClean="0">
                          <a:solidFill>
                            <a:srgbClr val="000000"/>
                          </a:solidFill>
                          <a:effectLst/>
                          <a:latin typeface="Arial"/>
                        </a:rPr>
                        <a:t>1,000</a:t>
                      </a:r>
                      <a:r>
                        <a:rPr lang="en-US" sz="1000" b="0" i="0" u="none" strike="noStrike" dirty="0">
                          <a:solidFill>
                            <a:srgbClr val="000000"/>
                          </a:solidFill>
                          <a:effectLst/>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83.2%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87.0%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82.7%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83.8%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86.5%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85.8%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86.6%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87.5%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87.1%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88.0%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84.2%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83.8%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81.9%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75759">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(1.7%)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 name="Text Placeholder 4"/>
          <p:cNvSpPr>
            <a:spLocks noGrp="1"/>
          </p:cNvSpPr>
          <p:nvPr>
            <p:ph type="body" idx="4294967295"/>
          </p:nvPr>
        </p:nvSpPr>
        <p:spPr>
          <a:xfrm>
            <a:off x="76200" y="6248400"/>
            <a:ext cx="7086600" cy="457200"/>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2373584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76200"/>
            <a:ext cx="8229600" cy="9144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Average total premiums per enrolled employee for single, employee-plus-one, and family coverage, 2003-2016</a:t>
            </a:r>
            <a:endParaRPr lang="en-US" dirty="0" smtClean="0">
              <a:effectLst/>
            </a:endParaRPr>
          </a:p>
        </p:txBody>
      </p:sp>
      <p:pic>
        <p:nvPicPr>
          <p:cNvPr id="1026" name="Picture 2" descr="Line chart showing Average total premiums per enrolled employee for single, employee-plus-one, and family coverage, 2003-2016. The average for  family coverage ranges from $9,249 in 2003 to $17,710 in 2016. For employee-plus-one coverage the range is $6,647 in 2003 to $12,124 in 2016. For  single coverage the range is from $3,481 in 2003 to $6,101 in 2016."/>
          <p:cNvPicPr>
            <a:picLocks noChangeAspect="1" noChangeArrowheads="1"/>
          </p:cNvPicPr>
          <p:nvPr/>
        </p:nvPicPr>
        <p:blipFill rotWithShape="1">
          <a:blip r:embed="rId2">
            <a:extLst>
              <a:ext uri="{28A0092B-C50C-407E-A947-70E740481C1C}">
                <a14:useLocalDpi xmlns:a14="http://schemas.microsoft.com/office/drawing/2010/main" val="0"/>
              </a:ext>
            </a:extLst>
          </a:blip>
          <a:srcRect b="5833"/>
          <a:stretch/>
        </p:blipFill>
        <p:spPr bwMode="auto">
          <a:xfrm>
            <a:off x="228601" y="1005840"/>
            <a:ext cx="8230108" cy="516636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idx="4294967295"/>
          </p:nvPr>
        </p:nvSpPr>
        <p:spPr>
          <a:xfrm>
            <a:off x="152400" y="6254017"/>
            <a:ext cx="7010400" cy="603984"/>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3607426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76200"/>
            <a:ext cx="8229600" cy="9144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Average total premiums per enrolled employee for single, employee-plus-one, and family coverage, 2003-2016</a:t>
            </a:r>
            <a:endParaRPr lang="en-US" dirty="0" smtClean="0">
              <a:effectLst/>
            </a:endParaRPr>
          </a:p>
        </p:txBody>
      </p:sp>
      <p:graphicFrame>
        <p:nvGraphicFramePr>
          <p:cNvPr id="3" name="Table 2" descr="Table page 17"/>
          <p:cNvGraphicFramePr>
            <a:graphicFrameLocks noGrp="1"/>
          </p:cNvGraphicFramePr>
          <p:nvPr>
            <p:extLst>
              <p:ext uri="{D42A27DB-BD31-4B8C-83A1-F6EECF244321}">
                <p14:modId xmlns:p14="http://schemas.microsoft.com/office/powerpoint/2010/main" val="4023164185"/>
              </p:ext>
            </p:extLst>
          </p:nvPr>
        </p:nvGraphicFramePr>
        <p:xfrm>
          <a:off x="228600" y="2011680"/>
          <a:ext cx="8686798" cy="2370906"/>
        </p:xfrm>
        <a:graphic>
          <a:graphicData uri="http://schemas.openxmlformats.org/drawingml/2006/table">
            <a:tbl>
              <a:tblPr firstRow="1"/>
              <a:tblGrid>
                <a:gridCol w="830911">
                  <a:extLst>
                    <a:ext uri="{9D8B030D-6E8A-4147-A177-3AD203B41FA5}">
                      <a16:colId xmlns:a16="http://schemas.microsoft.com/office/drawing/2014/main" val="20000"/>
                    </a:ext>
                  </a:extLst>
                </a:gridCol>
                <a:gridCol w="604299">
                  <a:extLst>
                    <a:ext uri="{9D8B030D-6E8A-4147-A177-3AD203B41FA5}">
                      <a16:colId xmlns:a16="http://schemas.microsoft.com/office/drawing/2014/main" val="20001"/>
                    </a:ext>
                  </a:extLst>
                </a:gridCol>
                <a:gridCol w="604299">
                  <a:extLst>
                    <a:ext uri="{9D8B030D-6E8A-4147-A177-3AD203B41FA5}">
                      <a16:colId xmlns:a16="http://schemas.microsoft.com/office/drawing/2014/main" val="20002"/>
                    </a:ext>
                  </a:extLst>
                </a:gridCol>
                <a:gridCol w="604299">
                  <a:extLst>
                    <a:ext uri="{9D8B030D-6E8A-4147-A177-3AD203B41FA5}">
                      <a16:colId xmlns:a16="http://schemas.microsoft.com/office/drawing/2014/main" val="20003"/>
                    </a:ext>
                  </a:extLst>
                </a:gridCol>
                <a:gridCol w="604299">
                  <a:extLst>
                    <a:ext uri="{9D8B030D-6E8A-4147-A177-3AD203B41FA5}">
                      <a16:colId xmlns:a16="http://schemas.microsoft.com/office/drawing/2014/main" val="20004"/>
                    </a:ext>
                  </a:extLst>
                </a:gridCol>
                <a:gridCol w="604299">
                  <a:extLst>
                    <a:ext uri="{9D8B030D-6E8A-4147-A177-3AD203B41FA5}">
                      <a16:colId xmlns:a16="http://schemas.microsoft.com/office/drawing/2014/main" val="20005"/>
                    </a:ext>
                  </a:extLst>
                </a:gridCol>
                <a:gridCol w="604299">
                  <a:extLst>
                    <a:ext uri="{9D8B030D-6E8A-4147-A177-3AD203B41FA5}">
                      <a16:colId xmlns:a16="http://schemas.microsoft.com/office/drawing/2014/main" val="20006"/>
                    </a:ext>
                  </a:extLst>
                </a:gridCol>
                <a:gridCol w="604299">
                  <a:extLst>
                    <a:ext uri="{9D8B030D-6E8A-4147-A177-3AD203B41FA5}">
                      <a16:colId xmlns:a16="http://schemas.microsoft.com/office/drawing/2014/main" val="20007"/>
                    </a:ext>
                  </a:extLst>
                </a:gridCol>
                <a:gridCol w="604299">
                  <a:extLst>
                    <a:ext uri="{9D8B030D-6E8A-4147-A177-3AD203B41FA5}">
                      <a16:colId xmlns:a16="http://schemas.microsoft.com/office/drawing/2014/main" val="20008"/>
                    </a:ext>
                  </a:extLst>
                </a:gridCol>
                <a:gridCol w="604299">
                  <a:extLst>
                    <a:ext uri="{9D8B030D-6E8A-4147-A177-3AD203B41FA5}">
                      <a16:colId xmlns:a16="http://schemas.microsoft.com/office/drawing/2014/main" val="20009"/>
                    </a:ext>
                  </a:extLst>
                </a:gridCol>
                <a:gridCol w="604299">
                  <a:extLst>
                    <a:ext uri="{9D8B030D-6E8A-4147-A177-3AD203B41FA5}">
                      <a16:colId xmlns:a16="http://schemas.microsoft.com/office/drawing/2014/main" val="20010"/>
                    </a:ext>
                  </a:extLst>
                </a:gridCol>
                <a:gridCol w="604299">
                  <a:extLst>
                    <a:ext uri="{9D8B030D-6E8A-4147-A177-3AD203B41FA5}">
                      <a16:colId xmlns:a16="http://schemas.microsoft.com/office/drawing/2014/main" val="20011"/>
                    </a:ext>
                  </a:extLst>
                </a:gridCol>
                <a:gridCol w="604299">
                  <a:extLst>
                    <a:ext uri="{9D8B030D-6E8A-4147-A177-3AD203B41FA5}">
                      <a16:colId xmlns:a16="http://schemas.microsoft.com/office/drawing/2014/main" val="20012"/>
                    </a:ext>
                  </a:extLst>
                </a:gridCol>
                <a:gridCol w="604299">
                  <a:extLst>
                    <a:ext uri="{9D8B030D-6E8A-4147-A177-3AD203B41FA5}">
                      <a16:colId xmlns:a16="http://schemas.microsoft.com/office/drawing/2014/main" val="20013"/>
                    </a:ext>
                  </a:extLst>
                </a:gridCol>
              </a:tblGrid>
              <a:tr h="502920">
                <a:tc>
                  <a:txBody>
                    <a:bodyPr/>
                    <a:lstStyle/>
                    <a:p>
                      <a:pPr marL="45720" algn="l" fontAlgn="t"/>
                      <a:r>
                        <a:rPr lang="en-US" sz="1100" b="1" i="0" u="none" strike="noStrike" dirty="0" smtClean="0">
                          <a:solidFill>
                            <a:srgbClr val="000000"/>
                          </a:solidFill>
                          <a:effectLst/>
                          <a:latin typeface="Arial"/>
                        </a:rPr>
                        <a:t>Coverage</a:t>
                      </a:r>
                      <a:endParaRPr lang="en-US" sz="11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311331">
                <a:tc>
                  <a:txBody>
                    <a:bodyPr/>
                    <a:lstStyle/>
                    <a:p>
                      <a:pPr marL="45720" algn="l" fontAlgn="t"/>
                      <a:r>
                        <a:rPr lang="en-US" sz="1000" b="0" i="0" u="none" strike="noStrike" dirty="0" smtClean="0">
                          <a:solidFill>
                            <a:srgbClr val="000000"/>
                          </a:solidFill>
                          <a:effectLst/>
                          <a:latin typeface="Arial"/>
                        </a:rPr>
                        <a:t>Single</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$3,481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$3,705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$3,991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$4,118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$4,386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$4,669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$4,940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$5,222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$5,384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$5,571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$5,832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$5,963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$6,101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11331">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11331">
                <a:tc>
                  <a:txBody>
                    <a:bodyPr/>
                    <a:lstStyle/>
                    <a:p>
                      <a:pPr marL="45720" algn="l" fontAlgn="t"/>
                      <a:r>
                        <a:rPr lang="en-US" sz="1000" b="0" i="0" u="none" strike="noStrike" dirty="0" smtClean="0">
                          <a:solidFill>
                            <a:srgbClr val="000000"/>
                          </a:solidFill>
                          <a:effectLst/>
                          <a:latin typeface="Arial"/>
                        </a:rPr>
                        <a:t>Plus </a:t>
                      </a:r>
                      <a:r>
                        <a:rPr lang="en-US" sz="1000" b="0" i="0" u="none" strike="noStrike" dirty="0">
                          <a:solidFill>
                            <a:srgbClr val="000000"/>
                          </a:solidFill>
                          <a:effectLst/>
                          <a:latin typeface="Arial"/>
                        </a:rPr>
                        <a:t>One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$6,647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$7,056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$7,671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$7,988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$8,535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$9,053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$9,664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$10,329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$10,621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$10,990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$11,503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$11,800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$12,124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11331">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11331">
                <a:tc>
                  <a:txBody>
                    <a:bodyPr/>
                    <a:lstStyle/>
                    <a:p>
                      <a:pPr marL="45720" algn="l" fontAlgn="t"/>
                      <a:r>
                        <a:rPr lang="en-US" sz="1000" b="0" i="0" u="none" strike="noStrike" dirty="0" smtClean="0">
                          <a:solidFill>
                            <a:srgbClr val="000000"/>
                          </a:solidFill>
                          <a:effectLst/>
                          <a:latin typeface="Arial"/>
                        </a:rPr>
                        <a:t>Family</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$9,249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$10,006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$10,728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$11,381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$12,298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$13,027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$13,871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$15,022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$15,473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$16,029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$16,655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$17,322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$17,710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11331">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($45)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($28)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($41)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($32)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($81)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($25)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($75)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($98)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($95)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($61)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($79)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($95)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($84)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idx="4294967295"/>
          </p:nvPr>
        </p:nvSpPr>
        <p:spPr>
          <a:xfrm>
            <a:off x="152400" y="6245309"/>
            <a:ext cx="8229600" cy="618306"/>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2951301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4813"/>
            <a:ext cx="8001000" cy="12954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Average annual growth rates in total premiums per enrolled employee for single, employee-plus-one, and family coverage, 2003-2016</a:t>
            </a:r>
            <a:endParaRPr lang="en-US" dirty="0" smtClean="0">
              <a:effectLst/>
            </a:endParaRPr>
          </a:p>
        </p:txBody>
      </p:sp>
      <p:pic>
        <p:nvPicPr>
          <p:cNvPr id="9" name="SGRender7.png" descr="Bar chart showing Average annual growth rates in total premiums per enrolled employee for single, employee-plus-one, and family coverage, 2003-2016. From 2003 to 2005, single = 7.1%, Plus one = 7.4%, and family = 7.7%. From 2005 to 2008, single = 3.2%, plus one = 3.6%, and family = 4.6%. For 2008 to 2011 single = 6.0%, plus one = 6.6%, and family = 6.9%. For 2011-2016 single = 3.2%, plus one = 3.3%, and family = 3.3%."/>
          <p:cNvPicPr>
            <a:picLocks noChangeAspect="1"/>
          </p:cNvPicPr>
          <p:nvPr/>
        </p:nvPicPr>
        <p:blipFill rotWithShape="1">
          <a:blip r:embed="rId2"/>
          <a:srcRect t="2631"/>
          <a:stretch/>
        </p:blipFill>
        <p:spPr>
          <a:xfrm>
            <a:off x="228600" y="1143000"/>
            <a:ext cx="8229600" cy="5074920"/>
          </a:xfrm>
          <a:prstGeom prst="rect">
            <a:avLst/>
          </a:prstGeom>
        </p:spPr>
      </p:pic>
      <p:sp>
        <p:nvSpPr>
          <p:cNvPr id="6" name="Text Placeholder 5"/>
          <p:cNvSpPr>
            <a:spLocks noGrp="1"/>
          </p:cNvSpPr>
          <p:nvPr>
            <p:ph type="body" idx="4294967295"/>
          </p:nvPr>
        </p:nvSpPr>
        <p:spPr>
          <a:xfrm>
            <a:off x="152400" y="6324601"/>
            <a:ext cx="7086600" cy="533399"/>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1706766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152400"/>
            <a:ext cx="8001000" cy="11430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Average annual growth rates in total premiums per enrolled employee for single, employee-plus-one, and family coverage, 2003-2016</a:t>
            </a:r>
            <a:endParaRPr lang="en-US" dirty="0" smtClean="0">
              <a:effectLst/>
            </a:endParaRPr>
          </a:p>
        </p:txBody>
      </p:sp>
      <p:graphicFrame>
        <p:nvGraphicFramePr>
          <p:cNvPr id="3" name="Table 2" descr="Table page 19"/>
          <p:cNvGraphicFramePr>
            <a:graphicFrameLocks noGrp="1"/>
          </p:cNvGraphicFramePr>
          <p:nvPr>
            <p:extLst>
              <p:ext uri="{D42A27DB-BD31-4B8C-83A1-F6EECF244321}">
                <p14:modId xmlns:p14="http://schemas.microsoft.com/office/powerpoint/2010/main" val="3459006995"/>
              </p:ext>
            </p:extLst>
          </p:nvPr>
        </p:nvGraphicFramePr>
        <p:xfrm>
          <a:off x="2057400" y="2011680"/>
          <a:ext cx="5029199" cy="2768688"/>
        </p:xfrm>
        <a:graphic>
          <a:graphicData uri="http://schemas.openxmlformats.org/drawingml/2006/table">
            <a:tbl>
              <a:tblPr firstRow="1"/>
              <a:tblGrid>
                <a:gridCol w="862919">
                  <a:extLst>
                    <a:ext uri="{9D8B030D-6E8A-4147-A177-3AD203B41FA5}">
                      <a16:colId xmlns:a16="http://schemas.microsoft.com/office/drawing/2014/main" val="20000"/>
                    </a:ext>
                  </a:extLst>
                </a:gridCol>
                <a:gridCol w="1388760">
                  <a:extLst>
                    <a:ext uri="{9D8B030D-6E8A-4147-A177-3AD203B41FA5}">
                      <a16:colId xmlns:a16="http://schemas.microsoft.com/office/drawing/2014/main" val="20001"/>
                    </a:ext>
                  </a:extLst>
                </a:gridCol>
                <a:gridCol w="1388760">
                  <a:extLst>
                    <a:ext uri="{9D8B030D-6E8A-4147-A177-3AD203B41FA5}">
                      <a16:colId xmlns:a16="http://schemas.microsoft.com/office/drawing/2014/main" val="20002"/>
                    </a:ext>
                  </a:extLst>
                </a:gridCol>
                <a:gridCol w="1388760">
                  <a:extLst>
                    <a:ext uri="{9D8B030D-6E8A-4147-A177-3AD203B41FA5}">
                      <a16:colId xmlns:a16="http://schemas.microsoft.com/office/drawing/2014/main" val="20003"/>
                    </a:ext>
                  </a:extLst>
                </a:gridCol>
              </a:tblGrid>
              <a:tr h="502920">
                <a:tc>
                  <a:txBody>
                    <a:bodyPr/>
                    <a:lstStyle/>
                    <a:p>
                      <a:pPr marL="45720" algn="l" fontAlgn="t"/>
                      <a:r>
                        <a:rPr lang="en-US" sz="1100" b="1" i="0" u="none" strike="noStrike" dirty="0" smtClean="0">
                          <a:solidFill>
                            <a:srgbClr val="000000"/>
                          </a:solidFill>
                          <a:effectLst/>
                          <a:latin typeface="Arial"/>
                        </a:rPr>
                        <a:t>Period</a:t>
                      </a:r>
                      <a:endParaRPr lang="en-US" sz="11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Single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Employee-plus-one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Family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83221">
                <a:tc>
                  <a:txBody>
                    <a:bodyPr/>
                    <a:lstStyle/>
                    <a:p>
                      <a:pPr marL="45720" algn="l" fontAlgn="t"/>
                      <a:r>
                        <a:rPr lang="en-US" sz="1000" b="0" i="0" u="none" strike="noStrike" dirty="0" smtClean="0">
                          <a:solidFill>
                            <a:srgbClr val="000000"/>
                          </a:solidFill>
                          <a:effectLst/>
                          <a:latin typeface="Arial"/>
                        </a:rPr>
                        <a:t>2003-05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283221">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83221">
                <a:tc>
                  <a:txBody>
                    <a:bodyPr/>
                    <a:lstStyle/>
                    <a:p>
                      <a:pPr marL="45720" algn="l" fontAlgn="t"/>
                      <a:r>
                        <a:rPr lang="en-US" sz="1000" b="0" i="0" u="none" strike="noStrike" dirty="0" smtClean="0">
                          <a:solidFill>
                            <a:srgbClr val="000000"/>
                          </a:solidFill>
                          <a:effectLst/>
                          <a:latin typeface="Arial"/>
                        </a:rPr>
                        <a:t>2005-08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83221">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83221">
                <a:tc>
                  <a:txBody>
                    <a:bodyPr/>
                    <a:lstStyle/>
                    <a:p>
                      <a:pPr marL="45720" algn="l" fontAlgn="t"/>
                      <a:r>
                        <a:rPr lang="en-US" sz="1000" b="0" i="0" u="none" strike="noStrike" dirty="0" smtClean="0">
                          <a:solidFill>
                            <a:srgbClr val="000000"/>
                          </a:solidFill>
                          <a:effectLst/>
                          <a:latin typeface="Arial"/>
                        </a:rPr>
                        <a:t>2008-11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83221">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83221">
                <a:tc>
                  <a:txBody>
                    <a:bodyPr/>
                    <a:lstStyle/>
                    <a:p>
                      <a:pPr marL="45720" algn="l" fontAlgn="t"/>
                      <a:r>
                        <a:rPr lang="en-US" sz="1000" b="0" i="0" u="none" strike="noStrike" dirty="0" smtClean="0">
                          <a:solidFill>
                            <a:srgbClr val="000000"/>
                          </a:solidFill>
                          <a:effectLst/>
                          <a:latin typeface="Arial"/>
                        </a:rPr>
                        <a:t>2011-16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83221">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7" name="Text Placeholder 6"/>
          <p:cNvSpPr>
            <a:spLocks noGrp="1"/>
          </p:cNvSpPr>
          <p:nvPr>
            <p:ph type="body" idx="4294967295"/>
          </p:nvPr>
        </p:nvSpPr>
        <p:spPr>
          <a:xfrm>
            <a:off x="160420" y="6310342"/>
            <a:ext cx="6934200" cy="543647"/>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3544830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57200" y="152400"/>
            <a:ext cx="8229600" cy="9144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Percentage of private-sector employees in establishments that offer health insurance, by firm size, 2003-2016</a:t>
            </a:r>
            <a:endParaRPr lang="en-US" dirty="0" smtClean="0">
              <a:effectLst/>
            </a:endParaRPr>
          </a:p>
        </p:txBody>
      </p:sp>
      <p:pic>
        <p:nvPicPr>
          <p:cNvPr id="8" name="Picture 2" descr="Line chart showing Percentage of private-sector employees in establishments that offer health insurance for the United States overall, and for small, medium and large employers. 98 to 99 percent of employees of large employers work at establishments that offer health insurance, compared to 62 to 48 percent at small employers from years 2003 to 2016. Percentages for the United States overall range from 83 to 88 percent, and for medium sized employers range from 83 to 91 percent. Small employers = fewer than 50 employees. Medium employers = 50 to 99 employees. Large employers = 100 or more employees."/>
          <p:cNvPicPr>
            <a:picLocks noChangeAspect="1" noChangeArrowheads="1"/>
          </p:cNvPicPr>
          <p:nvPr/>
        </p:nvPicPr>
        <p:blipFill rotWithShape="1">
          <a:blip r:embed="rId3">
            <a:extLst>
              <a:ext uri="{28A0092B-C50C-407E-A947-70E740481C1C}">
                <a14:useLocalDpi xmlns:a14="http://schemas.microsoft.com/office/drawing/2010/main" val="0"/>
              </a:ext>
            </a:extLst>
          </a:blip>
          <a:srcRect b="5833"/>
          <a:stretch/>
        </p:blipFill>
        <p:spPr bwMode="auto">
          <a:xfrm>
            <a:off x="228601" y="1005840"/>
            <a:ext cx="8230108" cy="51663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HRQ Agency for Healthcare Research and Quality logo"/>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6245953"/>
            <a:ext cx="916718" cy="4925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MEPS Medical Expenditure Panel Survey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1" y="6353187"/>
            <a:ext cx="809054" cy="2894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idx="4294967295"/>
          </p:nvPr>
        </p:nvSpPr>
        <p:spPr>
          <a:xfrm>
            <a:off x="228601" y="6263640"/>
            <a:ext cx="8229600" cy="457200"/>
          </a:xfrm>
        </p:spPr>
        <p:txBody>
          <a:bodyPr>
            <a:normAutofit/>
          </a:bodyPr>
          <a:lstStyle/>
          <a:p>
            <a:pPr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261657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29678"/>
            <a:ext cx="8229600" cy="884722"/>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Average total single premium per enrolled employee, by firm size, 2003-2016</a:t>
            </a:r>
            <a:endParaRPr lang="en-US" dirty="0" smtClean="0">
              <a:effectLst/>
            </a:endParaRPr>
          </a:p>
        </p:txBody>
      </p:sp>
      <p:pic>
        <p:nvPicPr>
          <p:cNvPr id="1027" name="Picture 3" descr="Line chart showing Average total single premium per enrolled employee, by firm size, 2003-2016 for the United States overall, and for small, medium and large employers. For the United States overall the range is from $3,481 in 2003 to $6,101 in 2016. Small employers show a range of $3,623 in 2003 to $6,070 in 2016. Medium employers show a range of $3,513 in 2003 to $5,743 in 2016. Large employers show a range of $3,430 in 2003 to $6,146 in 2016. All categories show an increase in premiums over time. Small employers = fewer than 50 employees. Medium employers = 50 to 99 employees. Large employers = 100 or more employees."/>
          <p:cNvPicPr>
            <a:picLocks noChangeAspect="1" noChangeArrowheads="1"/>
          </p:cNvPicPr>
          <p:nvPr/>
        </p:nvPicPr>
        <p:blipFill rotWithShape="1">
          <a:blip r:embed="rId2">
            <a:extLst>
              <a:ext uri="{28A0092B-C50C-407E-A947-70E740481C1C}">
                <a14:useLocalDpi xmlns:a14="http://schemas.microsoft.com/office/drawing/2010/main" val="0"/>
              </a:ext>
            </a:extLst>
          </a:blip>
          <a:srcRect b="5833"/>
          <a:stretch/>
        </p:blipFill>
        <p:spPr bwMode="auto">
          <a:xfrm>
            <a:off x="228601" y="1005840"/>
            <a:ext cx="8230108" cy="516636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idx="4294967295"/>
          </p:nvPr>
        </p:nvSpPr>
        <p:spPr>
          <a:xfrm>
            <a:off x="228601" y="6281863"/>
            <a:ext cx="7010400" cy="533400"/>
          </a:xfrm>
        </p:spPr>
        <p:txBody>
          <a:bodyPr>
            <a:normAutofit/>
          </a:bodyPr>
          <a:lstStyle/>
          <a:p>
            <a:pPr marL="0" indent="0" algn="l" rtl="0" eaLnBrk="1" latinLnBrk="0" hangingPunct="1">
              <a:lnSpc>
                <a:spcPct val="120000"/>
              </a:lnSpc>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lnSpc>
                <a:spcPct val="120000"/>
              </a:lnSpc>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1191967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4813"/>
            <a:ext cx="8229600" cy="9906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Average total single premium per enrolled employee, by firm size, 2003-2016</a:t>
            </a:r>
            <a:endParaRPr lang="en-US" dirty="0" smtClean="0">
              <a:effectLst/>
            </a:endParaRPr>
          </a:p>
        </p:txBody>
      </p:sp>
      <p:graphicFrame>
        <p:nvGraphicFramePr>
          <p:cNvPr id="10" name="Table 9" descr="Table page 21"/>
          <p:cNvGraphicFramePr>
            <a:graphicFrameLocks noGrp="1"/>
          </p:cNvGraphicFramePr>
          <p:nvPr>
            <p:extLst>
              <p:ext uri="{D42A27DB-BD31-4B8C-83A1-F6EECF244321}">
                <p14:modId xmlns:p14="http://schemas.microsoft.com/office/powerpoint/2010/main" val="2704200184"/>
              </p:ext>
            </p:extLst>
          </p:nvPr>
        </p:nvGraphicFramePr>
        <p:xfrm>
          <a:off x="228600" y="2011680"/>
          <a:ext cx="8686800" cy="3017517"/>
        </p:xfrm>
        <a:graphic>
          <a:graphicData uri="http://schemas.openxmlformats.org/drawingml/2006/table">
            <a:tbl>
              <a:tblPr firstRow="1"/>
              <a:tblGrid>
                <a:gridCol w="856445">
                  <a:extLst>
                    <a:ext uri="{9D8B030D-6E8A-4147-A177-3AD203B41FA5}">
                      <a16:colId xmlns:a16="http://schemas.microsoft.com/office/drawing/2014/main" val="20000"/>
                    </a:ext>
                  </a:extLst>
                </a:gridCol>
                <a:gridCol w="602335">
                  <a:extLst>
                    <a:ext uri="{9D8B030D-6E8A-4147-A177-3AD203B41FA5}">
                      <a16:colId xmlns:a16="http://schemas.microsoft.com/office/drawing/2014/main" val="20001"/>
                    </a:ext>
                  </a:extLst>
                </a:gridCol>
                <a:gridCol w="602335">
                  <a:extLst>
                    <a:ext uri="{9D8B030D-6E8A-4147-A177-3AD203B41FA5}">
                      <a16:colId xmlns:a16="http://schemas.microsoft.com/office/drawing/2014/main" val="20002"/>
                    </a:ext>
                  </a:extLst>
                </a:gridCol>
                <a:gridCol w="602335">
                  <a:extLst>
                    <a:ext uri="{9D8B030D-6E8A-4147-A177-3AD203B41FA5}">
                      <a16:colId xmlns:a16="http://schemas.microsoft.com/office/drawing/2014/main" val="20003"/>
                    </a:ext>
                  </a:extLst>
                </a:gridCol>
                <a:gridCol w="602335">
                  <a:extLst>
                    <a:ext uri="{9D8B030D-6E8A-4147-A177-3AD203B41FA5}">
                      <a16:colId xmlns:a16="http://schemas.microsoft.com/office/drawing/2014/main" val="20004"/>
                    </a:ext>
                  </a:extLst>
                </a:gridCol>
                <a:gridCol w="602335">
                  <a:extLst>
                    <a:ext uri="{9D8B030D-6E8A-4147-A177-3AD203B41FA5}">
                      <a16:colId xmlns:a16="http://schemas.microsoft.com/office/drawing/2014/main" val="20005"/>
                    </a:ext>
                  </a:extLst>
                </a:gridCol>
                <a:gridCol w="602335">
                  <a:extLst>
                    <a:ext uri="{9D8B030D-6E8A-4147-A177-3AD203B41FA5}">
                      <a16:colId xmlns:a16="http://schemas.microsoft.com/office/drawing/2014/main" val="20006"/>
                    </a:ext>
                  </a:extLst>
                </a:gridCol>
                <a:gridCol w="602335">
                  <a:extLst>
                    <a:ext uri="{9D8B030D-6E8A-4147-A177-3AD203B41FA5}">
                      <a16:colId xmlns:a16="http://schemas.microsoft.com/office/drawing/2014/main" val="20007"/>
                    </a:ext>
                  </a:extLst>
                </a:gridCol>
                <a:gridCol w="602335">
                  <a:extLst>
                    <a:ext uri="{9D8B030D-6E8A-4147-A177-3AD203B41FA5}">
                      <a16:colId xmlns:a16="http://schemas.microsoft.com/office/drawing/2014/main" val="20008"/>
                    </a:ext>
                  </a:extLst>
                </a:gridCol>
                <a:gridCol w="602335">
                  <a:extLst>
                    <a:ext uri="{9D8B030D-6E8A-4147-A177-3AD203B41FA5}">
                      <a16:colId xmlns:a16="http://schemas.microsoft.com/office/drawing/2014/main" val="20009"/>
                    </a:ext>
                  </a:extLst>
                </a:gridCol>
                <a:gridCol w="602335">
                  <a:extLst>
                    <a:ext uri="{9D8B030D-6E8A-4147-A177-3AD203B41FA5}">
                      <a16:colId xmlns:a16="http://schemas.microsoft.com/office/drawing/2014/main" val="20010"/>
                    </a:ext>
                  </a:extLst>
                </a:gridCol>
                <a:gridCol w="602335">
                  <a:extLst>
                    <a:ext uri="{9D8B030D-6E8A-4147-A177-3AD203B41FA5}">
                      <a16:colId xmlns:a16="http://schemas.microsoft.com/office/drawing/2014/main" val="20011"/>
                    </a:ext>
                  </a:extLst>
                </a:gridCol>
                <a:gridCol w="602335">
                  <a:extLst>
                    <a:ext uri="{9D8B030D-6E8A-4147-A177-3AD203B41FA5}">
                      <a16:colId xmlns:a16="http://schemas.microsoft.com/office/drawing/2014/main" val="20012"/>
                    </a:ext>
                  </a:extLst>
                </a:gridCol>
                <a:gridCol w="602335">
                  <a:extLst>
                    <a:ext uri="{9D8B030D-6E8A-4147-A177-3AD203B41FA5}">
                      <a16:colId xmlns:a16="http://schemas.microsoft.com/office/drawing/2014/main" val="20013"/>
                    </a:ext>
                  </a:extLst>
                </a:gridCol>
              </a:tblGrid>
              <a:tr h="569605">
                <a:tc>
                  <a:txBody>
                    <a:bodyPr/>
                    <a:lstStyle/>
                    <a:p>
                      <a:pPr marL="45720" algn="l" fontAlgn="t"/>
                      <a:r>
                        <a:rPr lang="en-US" sz="1100" b="1" i="0" u="none" strike="noStrike" dirty="0" smtClean="0">
                          <a:solidFill>
                            <a:srgbClr val="000000"/>
                          </a:solidFill>
                          <a:effectLst/>
                          <a:latin typeface="Arial"/>
                        </a:rPr>
                        <a:t>Number </a:t>
                      </a:r>
                      <a:r>
                        <a:rPr lang="en-US" sz="1100" b="1" i="0" u="none" strike="noStrike" dirty="0">
                          <a:solidFill>
                            <a:srgbClr val="000000"/>
                          </a:solidFill>
                          <a:effectLst/>
                          <a:latin typeface="Arial"/>
                        </a:rPr>
                        <a:t>of </a:t>
                      </a:r>
                      <a:r>
                        <a:rPr lang="en-US" sz="1100" b="1" i="0" u="none" strike="noStrike" dirty="0" smtClean="0">
                          <a:solidFill>
                            <a:srgbClr val="000000"/>
                          </a:solidFill>
                          <a:effectLst/>
                          <a:latin typeface="Arial"/>
                        </a:rPr>
                        <a:t>Employees</a:t>
                      </a:r>
                      <a:endParaRPr lang="en-US" sz="11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305989">
                <a:tc>
                  <a:txBody>
                    <a:bodyPr/>
                    <a:lstStyle/>
                    <a:p>
                      <a:pPr marL="45720" algn="l" fontAlgn="t"/>
                      <a:r>
                        <a:rPr lang="en-US" sz="1000" b="0" i="0" u="none" strike="noStrike" dirty="0" smtClean="0">
                          <a:solidFill>
                            <a:srgbClr val="000000"/>
                          </a:solidFill>
                          <a:effectLst/>
                          <a:latin typeface="Arial"/>
                        </a:rPr>
                        <a:t>U.S</a:t>
                      </a:r>
                      <a:r>
                        <a:rPr lang="en-US" sz="1000" b="0" i="0" u="none" strike="noStrike" dirty="0">
                          <a:solidFill>
                            <a:srgbClr val="000000"/>
                          </a:solidFill>
                          <a:effectLst/>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$3,481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$3,705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$3,991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$4,118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$4,386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$4,669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$4,940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$5,222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$5,384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$5,571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$5,832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$5,963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$6,101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05989">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05989">
                <a:tc>
                  <a:txBody>
                    <a:bodyPr/>
                    <a:lstStyle/>
                    <a:p>
                      <a:pPr marL="45720" algn="l" fontAlgn="t"/>
                      <a:r>
                        <a:rPr lang="en-US" sz="1000" b="0" i="0" u="none" strike="noStrike" dirty="0" smtClean="0">
                          <a:solidFill>
                            <a:srgbClr val="000000"/>
                          </a:solidFill>
                          <a:effectLst/>
                          <a:latin typeface="Arial"/>
                        </a:rPr>
                        <a:t>&lt;</a:t>
                      </a:r>
                      <a:r>
                        <a:rPr lang="en-US" sz="1000" b="0" i="0" u="none" strike="noStrike" dirty="0">
                          <a:solidFill>
                            <a:srgbClr val="000000"/>
                          </a:solidFill>
                          <a:effectLst/>
                          <a:latin typeface="Arial"/>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$3,623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$3,763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$4,121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$4,260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$4,501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$4,652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$4,956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$5,258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$5,460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$5,628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$5,886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$5,947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$6,070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05989">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05989">
                <a:tc>
                  <a:txBody>
                    <a:bodyPr/>
                    <a:lstStyle/>
                    <a:p>
                      <a:pPr marL="45720" algn="l" fontAlgn="t"/>
                      <a:r>
                        <a:rPr lang="en-US" sz="1000" b="0" i="0" u="none" strike="noStrike" dirty="0" smtClean="0">
                          <a:solidFill>
                            <a:srgbClr val="000000"/>
                          </a:solidFill>
                          <a:effectLst/>
                          <a:latin typeface="Arial"/>
                        </a:rPr>
                        <a:t>50-99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$3,513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$3,711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$3,962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$4,045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$4,215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$4,614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$4,713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$4,861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$5,246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$5,314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$5,549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$5,642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$5,743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05989">
                <a:tc>
                  <a:txBody>
                    <a:bodyPr/>
                    <a:lstStyle/>
                    <a:p>
                      <a:pPr algn="l" fontAlgn="t"/>
                      <a:r>
                        <a:rPr lang="en-US" sz="1000" b="0" i="0" u="none" strike="noStrike" dirty="0">
                          <a:solidFill>
                            <a:srgbClr val="000000"/>
                          </a:solidFill>
                          <a:effectLst/>
                          <a:latin typeface="Arial"/>
                        </a:rPr>
                        <a:t> </a:t>
                      </a:r>
                      <a:r>
                        <a:rPr lang="en-US" sz="1000" b="0" i="0" u="none" strike="noStrike" dirty="0" smtClean="0">
                          <a:solidFill>
                            <a:srgbClr val="000000"/>
                          </a:solidFill>
                          <a:effectLst/>
                          <a:latin typeface="Arial"/>
                        </a:rPr>
                        <a:t>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($90)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($96)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05989">
                <a:tc>
                  <a:txBody>
                    <a:bodyPr/>
                    <a:lstStyle/>
                    <a:p>
                      <a:pPr marL="45720" algn="l" fontAlgn="t"/>
                      <a:r>
                        <a:rPr lang="en-US" sz="1000" b="0" i="0" u="none" strike="noStrike" dirty="0" smtClean="0">
                          <a:solidFill>
                            <a:srgbClr val="000000"/>
                          </a:solidFill>
                          <a:effectLst/>
                          <a:latin typeface="Arial"/>
                        </a:rPr>
                        <a:t>100</a:t>
                      </a:r>
                      <a:r>
                        <a:rPr lang="en-US" sz="1000" b="0" i="0" u="none" strike="noStrike" dirty="0">
                          <a:solidFill>
                            <a:srgbClr val="000000"/>
                          </a:solidFill>
                          <a:effectLst/>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$3,430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$3,684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$3,950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$4,080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$4,370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$4,681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$4,959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$5,252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$5,378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$5,584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$5,851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$6,006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$6,146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305989">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($16)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($25)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($32)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($32)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($26)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($38)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($23)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($31)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($28)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($29)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($30)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($31)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($32)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Text Placeholder 4"/>
          <p:cNvSpPr>
            <a:spLocks noGrp="1"/>
          </p:cNvSpPr>
          <p:nvPr>
            <p:ph type="body" idx="4294967295"/>
          </p:nvPr>
        </p:nvSpPr>
        <p:spPr>
          <a:xfrm>
            <a:off x="152400" y="6256417"/>
            <a:ext cx="6934200" cy="533400"/>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1260825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91440"/>
            <a:ext cx="8229600" cy="9144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Average total employee-plus-one premium per enrolled employee, </a:t>
            </a:r>
            <a:endParaRPr lang="en-US" dirty="0" smtClean="0">
              <a:effectLst/>
            </a:endParaRPr>
          </a:p>
          <a:p>
            <a:pPr rtl="0" eaLnBrk="1" latinLnBrk="0" hangingPunct="1"/>
            <a:r>
              <a:rPr lang="en-US" sz="2200" b="1" kern="1200" dirty="0" smtClean="0">
                <a:solidFill>
                  <a:srgbClr val="000000"/>
                </a:solidFill>
                <a:effectLst/>
                <a:latin typeface="Calibri" panose="020F0502020204030204" pitchFamily="34" charset="0"/>
                <a:ea typeface="+mn-ea"/>
                <a:cs typeface="+mn-cs"/>
              </a:rPr>
              <a:t>by firm size, 2003-2016</a:t>
            </a:r>
            <a:endParaRPr lang="en-US" dirty="0" smtClean="0">
              <a:effectLst/>
            </a:endParaRPr>
          </a:p>
        </p:txBody>
      </p:sp>
      <p:pic>
        <p:nvPicPr>
          <p:cNvPr id="4098" name="Picture 2" descr="Line chart showing Average total employee-plus-one premium per enrolled employee, by firm size, 2003-2016 for the United States overall, and for small, medium and large employers. United States has a range of $6,647 from 2003 to $12,124 in 2016. Small employers show a range of $6,763 in 2003 to $11,833 in 2016. Medium employers show a range of $6,903 in 2003 to $11,389 in 2016. Large employers show a range of $6,607 in 2003 to $12,225 in 2016. All categories show an increase in premiums over time. Small employers = fewer than 50 employees. Medium employers = 50 to 99 employees. Large employers = 100 or more employees."/>
          <p:cNvPicPr>
            <a:picLocks noChangeAspect="1" noChangeArrowheads="1"/>
          </p:cNvPicPr>
          <p:nvPr/>
        </p:nvPicPr>
        <p:blipFill rotWithShape="1">
          <a:blip r:embed="rId2">
            <a:extLst>
              <a:ext uri="{28A0092B-C50C-407E-A947-70E740481C1C}">
                <a14:useLocalDpi xmlns:a14="http://schemas.microsoft.com/office/drawing/2010/main" val="0"/>
              </a:ext>
            </a:extLst>
          </a:blip>
          <a:srcRect b="5833"/>
          <a:stretch/>
        </p:blipFill>
        <p:spPr bwMode="auto">
          <a:xfrm>
            <a:off x="228601" y="1005840"/>
            <a:ext cx="8230108" cy="516636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idx="4294967295"/>
          </p:nvPr>
        </p:nvSpPr>
        <p:spPr>
          <a:xfrm>
            <a:off x="152400" y="6324600"/>
            <a:ext cx="7086600" cy="533400"/>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1933520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45720"/>
            <a:ext cx="8229600" cy="9906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Average total employee-plus-one premium per enrolled employee, </a:t>
            </a:r>
            <a:endParaRPr lang="en-US" dirty="0" smtClean="0">
              <a:effectLst/>
            </a:endParaRPr>
          </a:p>
          <a:p>
            <a:pPr rtl="0" eaLnBrk="1" latinLnBrk="0" hangingPunct="1"/>
            <a:r>
              <a:rPr lang="en-US" sz="2200" b="1" kern="1200" dirty="0" smtClean="0">
                <a:solidFill>
                  <a:srgbClr val="000000"/>
                </a:solidFill>
                <a:effectLst/>
                <a:latin typeface="Calibri" panose="020F0502020204030204" pitchFamily="34" charset="0"/>
                <a:ea typeface="+mn-ea"/>
                <a:cs typeface="+mn-cs"/>
              </a:rPr>
              <a:t>by firm size, 2003-2016</a:t>
            </a:r>
            <a:endParaRPr lang="en-US" dirty="0" smtClean="0">
              <a:effectLst/>
            </a:endParaRPr>
          </a:p>
        </p:txBody>
      </p:sp>
      <p:graphicFrame>
        <p:nvGraphicFramePr>
          <p:cNvPr id="10" name="Table 9" descr="Table page 23"/>
          <p:cNvGraphicFramePr>
            <a:graphicFrameLocks noGrp="1"/>
          </p:cNvGraphicFramePr>
          <p:nvPr>
            <p:extLst>
              <p:ext uri="{D42A27DB-BD31-4B8C-83A1-F6EECF244321}">
                <p14:modId xmlns:p14="http://schemas.microsoft.com/office/powerpoint/2010/main" val="2407959494"/>
              </p:ext>
            </p:extLst>
          </p:nvPr>
        </p:nvGraphicFramePr>
        <p:xfrm>
          <a:off x="228600" y="2011680"/>
          <a:ext cx="8686800" cy="3017517"/>
        </p:xfrm>
        <a:graphic>
          <a:graphicData uri="http://schemas.openxmlformats.org/drawingml/2006/table">
            <a:tbl>
              <a:tblPr firstRow="1"/>
              <a:tblGrid>
                <a:gridCol w="856445">
                  <a:extLst>
                    <a:ext uri="{9D8B030D-6E8A-4147-A177-3AD203B41FA5}">
                      <a16:colId xmlns:a16="http://schemas.microsoft.com/office/drawing/2014/main" val="20000"/>
                    </a:ext>
                  </a:extLst>
                </a:gridCol>
                <a:gridCol w="602335">
                  <a:extLst>
                    <a:ext uri="{9D8B030D-6E8A-4147-A177-3AD203B41FA5}">
                      <a16:colId xmlns:a16="http://schemas.microsoft.com/office/drawing/2014/main" val="20001"/>
                    </a:ext>
                  </a:extLst>
                </a:gridCol>
                <a:gridCol w="602335">
                  <a:extLst>
                    <a:ext uri="{9D8B030D-6E8A-4147-A177-3AD203B41FA5}">
                      <a16:colId xmlns:a16="http://schemas.microsoft.com/office/drawing/2014/main" val="20002"/>
                    </a:ext>
                  </a:extLst>
                </a:gridCol>
                <a:gridCol w="602335">
                  <a:extLst>
                    <a:ext uri="{9D8B030D-6E8A-4147-A177-3AD203B41FA5}">
                      <a16:colId xmlns:a16="http://schemas.microsoft.com/office/drawing/2014/main" val="20003"/>
                    </a:ext>
                  </a:extLst>
                </a:gridCol>
                <a:gridCol w="602335">
                  <a:extLst>
                    <a:ext uri="{9D8B030D-6E8A-4147-A177-3AD203B41FA5}">
                      <a16:colId xmlns:a16="http://schemas.microsoft.com/office/drawing/2014/main" val="20004"/>
                    </a:ext>
                  </a:extLst>
                </a:gridCol>
                <a:gridCol w="602335">
                  <a:extLst>
                    <a:ext uri="{9D8B030D-6E8A-4147-A177-3AD203B41FA5}">
                      <a16:colId xmlns:a16="http://schemas.microsoft.com/office/drawing/2014/main" val="20005"/>
                    </a:ext>
                  </a:extLst>
                </a:gridCol>
                <a:gridCol w="602335">
                  <a:extLst>
                    <a:ext uri="{9D8B030D-6E8A-4147-A177-3AD203B41FA5}">
                      <a16:colId xmlns:a16="http://schemas.microsoft.com/office/drawing/2014/main" val="20006"/>
                    </a:ext>
                  </a:extLst>
                </a:gridCol>
                <a:gridCol w="602335">
                  <a:extLst>
                    <a:ext uri="{9D8B030D-6E8A-4147-A177-3AD203B41FA5}">
                      <a16:colId xmlns:a16="http://schemas.microsoft.com/office/drawing/2014/main" val="20007"/>
                    </a:ext>
                  </a:extLst>
                </a:gridCol>
                <a:gridCol w="602335">
                  <a:extLst>
                    <a:ext uri="{9D8B030D-6E8A-4147-A177-3AD203B41FA5}">
                      <a16:colId xmlns:a16="http://schemas.microsoft.com/office/drawing/2014/main" val="20008"/>
                    </a:ext>
                  </a:extLst>
                </a:gridCol>
                <a:gridCol w="602335">
                  <a:extLst>
                    <a:ext uri="{9D8B030D-6E8A-4147-A177-3AD203B41FA5}">
                      <a16:colId xmlns:a16="http://schemas.microsoft.com/office/drawing/2014/main" val="20009"/>
                    </a:ext>
                  </a:extLst>
                </a:gridCol>
                <a:gridCol w="602335">
                  <a:extLst>
                    <a:ext uri="{9D8B030D-6E8A-4147-A177-3AD203B41FA5}">
                      <a16:colId xmlns:a16="http://schemas.microsoft.com/office/drawing/2014/main" val="20010"/>
                    </a:ext>
                  </a:extLst>
                </a:gridCol>
                <a:gridCol w="602335">
                  <a:extLst>
                    <a:ext uri="{9D8B030D-6E8A-4147-A177-3AD203B41FA5}">
                      <a16:colId xmlns:a16="http://schemas.microsoft.com/office/drawing/2014/main" val="20011"/>
                    </a:ext>
                  </a:extLst>
                </a:gridCol>
                <a:gridCol w="602335">
                  <a:extLst>
                    <a:ext uri="{9D8B030D-6E8A-4147-A177-3AD203B41FA5}">
                      <a16:colId xmlns:a16="http://schemas.microsoft.com/office/drawing/2014/main" val="20012"/>
                    </a:ext>
                  </a:extLst>
                </a:gridCol>
                <a:gridCol w="602335">
                  <a:extLst>
                    <a:ext uri="{9D8B030D-6E8A-4147-A177-3AD203B41FA5}">
                      <a16:colId xmlns:a16="http://schemas.microsoft.com/office/drawing/2014/main" val="20013"/>
                    </a:ext>
                  </a:extLst>
                </a:gridCol>
              </a:tblGrid>
              <a:tr h="569605">
                <a:tc>
                  <a:txBody>
                    <a:bodyPr/>
                    <a:lstStyle/>
                    <a:p>
                      <a:pPr marL="45720" algn="l" fontAlgn="t"/>
                      <a:r>
                        <a:rPr lang="en-US" sz="1100" b="1" i="0" u="none" strike="noStrike" dirty="0" smtClean="0">
                          <a:solidFill>
                            <a:srgbClr val="000000"/>
                          </a:solidFill>
                          <a:effectLst/>
                          <a:latin typeface="Arial"/>
                        </a:rPr>
                        <a:t>Number </a:t>
                      </a:r>
                      <a:r>
                        <a:rPr lang="en-US" sz="1100" b="1" i="0" u="none" strike="noStrike" dirty="0">
                          <a:solidFill>
                            <a:srgbClr val="000000"/>
                          </a:solidFill>
                          <a:effectLst/>
                          <a:latin typeface="Arial"/>
                        </a:rPr>
                        <a:t>of </a:t>
                      </a:r>
                      <a:r>
                        <a:rPr lang="en-US" sz="1100" b="1" i="0" u="none" strike="noStrike" dirty="0" smtClean="0">
                          <a:solidFill>
                            <a:srgbClr val="000000"/>
                          </a:solidFill>
                          <a:effectLst/>
                          <a:latin typeface="Arial"/>
                        </a:rPr>
                        <a:t>Employees</a:t>
                      </a:r>
                      <a:endParaRPr lang="en-US" sz="11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305989">
                <a:tc>
                  <a:txBody>
                    <a:bodyPr/>
                    <a:lstStyle/>
                    <a:p>
                      <a:pPr marL="45720" algn="l" fontAlgn="t"/>
                      <a:r>
                        <a:rPr lang="en-US" sz="1000" b="0" i="0" u="none" strike="noStrike" dirty="0" smtClean="0">
                          <a:solidFill>
                            <a:srgbClr val="000000"/>
                          </a:solidFill>
                          <a:effectLst/>
                          <a:latin typeface="Arial"/>
                        </a:rPr>
                        <a:t>U.S</a:t>
                      </a:r>
                      <a:r>
                        <a:rPr lang="en-US" sz="1000" b="0" i="0" u="none" strike="noStrike" dirty="0">
                          <a:solidFill>
                            <a:srgbClr val="000000"/>
                          </a:solidFill>
                          <a:effectLst/>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$6,647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$7,056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$7,671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$7,988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$8,535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$9,053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$9,664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$10,329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$10,621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$10,990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$11,503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$11,800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$12,124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05989">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05989">
                <a:tc>
                  <a:txBody>
                    <a:bodyPr/>
                    <a:lstStyle/>
                    <a:p>
                      <a:pPr marL="45720" algn="l" fontAlgn="t"/>
                      <a:r>
                        <a:rPr lang="en-US" sz="1000" b="0" i="0" u="none" strike="noStrike" dirty="0" smtClean="0">
                          <a:solidFill>
                            <a:srgbClr val="000000"/>
                          </a:solidFill>
                          <a:effectLst/>
                          <a:latin typeface="Arial"/>
                        </a:rPr>
                        <a:t>&lt;</a:t>
                      </a:r>
                      <a:r>
                        <a:rPr lang="en-US" sz="1000" b="0" i="0" u="none" strike="noStrike" dirty="0">
                          <a:solidFill>
                            <a:srgbClr val="000000"/>
                          </a:solidFill>
                          <a:effectLst/>
                          <a:latin typeface="Arial"/>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$6,763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$7,373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$7,841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$8,105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$8,631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$9,124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$9,850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$10,253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$10,524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$11,050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$11,386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$11,666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$11,833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05989">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($115)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($113)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($110)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($119)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($92)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($163)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($158)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($156)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05989">
                <a:tc>
                  <a:txBody>
                    <a:bodyPr/>
                    <a:lstStyle/>
                    <a:p>
                      <a:pPr marL="45720" algn="l" fontAlgn="t"/>
                      <a:r>
                        <a:rPr lang="en-US" sz="1000" b="0" i="0" u="none" strike="noStrike" dirty="0" smtClean="0">
                          <a:solidFill>
                            <a:srgbClr val="000000"/>
                          </a:solidFill>
                          <a:effectLst/>
                          <a:latin typeface="Arial"/>
                        </a:rPr>
                        <a:t>50-99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$6,903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$6,945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$7,645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$7,774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$8,421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$8,852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$9,166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$9,615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$10,178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$10,673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$10,845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$10,885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$11,389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05989">
                <a:tc>
                  <a:txBody>
                    <a:bodyPr/>
                    <a:lstStyle/>
                    <a:p>
                      <a:pPr algn="l" fontAlgn="t"/>
                      <a:r>
                        <a:rPr lang="en-US" sz="1000" b="0" i="0" u="none" strike="noStrike" dirty="0">
                          <a:solidFill>
                            <a:srgbClr val="000000"/>
                          </a:solidFill>
                          <a:effectLst/>
                          <a:latin typeface="Arial"/>
                        </a:rPr>
                        <a:t> </a:t>
                      </a:r>
                      <a:r>
                        <a:rPr lang="en-US" sz="1000" b="0" i="0" u="none" strike="noStrike" dirty="0" smtClean="0">
                          <a:solidFill>
                            <a:srgbClr val="000000"/>
                          </a:solidFill>
                          <a:effectLst/>
                          <a:latin typeface="Arial"/>
                        </a:rPr>
                        <a:t>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($154)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($165)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($167)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($148)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($192)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($185)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($330)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($187)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($198)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($227)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05989">
                <a:tc>
                  <a:txBody>
                    <a:bodyPr/>
                    <a:lstStyle/>
                    <a:p>
                      <a:pPr marL="45720" algn="l" fontAlgn="t"/>
                      <a:r>
                        <a:rPr lang="en-US" sz="1000" b="0" i="0" u="none" strike="noStrike" dirty="0" smtClean="0">
                          <a:solidFill>
                            <a:srgbClr val="000000"/>
                          </a:solidFill>
                          <a:effectLst/>
                          <a:latin typeface="Arial"/>
                        </a:rPr>
                        <a:t>100</a:t>
                      </a:r>
                      <a:r>
                        <a:rPr lang="en-US" sz="1000" b="0" i="0" u="none" strike="noStrike" dirty="0">
                          <a:solidFill>
                            <a:srgbClr val="000000"/>
                          </a:solidFill>
                          <a:effectLst/>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$6,607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$7,002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$7,640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$7,981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$8,527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$9,058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$9,669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$10,394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$10,672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$11,006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$11,571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$11,892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$12,225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305989">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($42)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($40)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($60)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($61)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($60)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($34)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($62)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($113)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($70)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($59)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($68)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($66)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($68)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Text Placeholder 4"/>
          <p:cNvSpPr>
            <a:spLocks noGrp="1"/>
          </p:cNvSpPr>
          <p:nvPr>
            <p:ph type="body" idx="4294967295"/>
          </p:nvPr>
        </p:nvSpPr>
        <p:spPr>
          <a:xfrm>
            <a:off x="152400" y="6324600"/>
            <a:ext cx="7010400" cy="533400"/>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681242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76200"/>
            <a:ext cx="8229600" cy="8382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Average total family premium per enrolled employee, by firm size, 2003-2016</a:t>
            </a:r>
            <a:endParaRPr lang="en-US" dirty="0" smtClean="0">
              <a:effectLst/>
            </a:endParaRPr>
          </a:p>
        </p:txBody>
      </p:sp>
      <p:pic>
        <p:nvPicPr>
          <p:cNvPr id="3074" name="Picture 2" descr="Line chart showing Average total family premium per enrolled employee, by firm size, 2003-2016 for the United States overall, and for small, medium and large employers. The United States overall has a range of $9,249 in 2003 to $17,710 in 2016. Small employers show a range of $9,321 in 2003 to $16,471 in 2016. Medium employers show a range of $9,354 in 2003 to $16,214 in 2016. Large employers show a range of $9,226 in 2003 to $18,000 in 2016. All categories show an increase in premiums over time. Small employers = fewer than 50 employees. Medium employers = 50 to 99 employees. Large employers = 100 or more employees."/>
          <p:cNvPicPr>
            <a:picLocks noChangeAspect="1" noChangeArrowheads="1"/>
          </p:cNvPicPr>
          <p:nvPr/>
        </p:nvPicPr>
        <p:blipFill rotWithShape="1">
          <a:blip r:embed="rId2">
            <a:extLst>
              <a:ext uri="{28A0092B-C50C-407E-A947-70E740481C1C}">
                <a14:useLocalDpi xmlns:a14="http://schemas.microsoft.com/office/drawing/2010/main" val="0"/>
              </a:ext>
            </a:extLst>
          </a:blip>
          <a:srcRect b="5833"/>
          <a:stretch/>
        </p:blipFill>
        <p:spPr bwMode="auto">
          <a:xfrm>
            <a:off x="228601" y="1005840"/>
            <a:ext cx="8230108" cy="516636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idx="4294967295"/>
          </p:nvPr>
        </p:nvSpPr>
        <p:spPr>
          <a:xfrm>
            <a:off x="152400" y="6292516"/>
            <a:ext cx="7162800" cy="533400"/>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813198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152400"/>
            <a:ext cx="8229600" cy="9144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Average total family premium per enrolled employee, by firm size, 2003-2016</a:t>
            </a:r>
            <a:endParaRPr lang="en-US" dirty="0" smtClean="0">
              <a:effectLst/>
            </a:endParaRPr>
          </a:p>
        </p:txBody>
      </p:sp>
      <p:graphicFrame>
        <p:nvGraphicFramePr>
          <p:cNvPr id="10" name="Table 9" descr="Table page 25"/>
          <p:cNvGraphicFramePr>
            <a:graphicFrameLocks noGrp="1"/>
          </p:cNvGraphicFramePr>
          <p:nvPr>
            <p:extLst>
              <p:ext uri="{D42A27DB-BD31-4B8C-83A1-F6EECF244321}">
                <p14:modId xmlns:p14="http://schemas.microsoft.com/office/powerpoint/2010/main" val="404609304"/>
              </p:ext>
            </p:extLst>
          </p:nvPr>
        </p:nvGraphicFramePr>
        <p:xfrm>
          <a:off x="228600" y="2011680"/>
          <a:ext cx="8686800" cy="3017517"/>
        </p:xfrm>
        <a:graphic>
          <a:graphicData uri="http://schemas.openxmlformats.org/drawingml/2006/table">
            <a:tbl>
              <a:tblPr firstRow="1"/>
              <a:tblGrid>
                <a:gridCol w="856445">
                  <a:extLst>
                    <a:ext uri="{9D8B030D-6E8A-4147-A177-3AD203B41FA5}">
                      <a16:colId xmlns:a16="http://schemas.microsoft.com/office/drawing/2014/main" val="20000"/>
                    </a:ext>
                  </a:extLst>
                </a:gridCol>
                <a:gridCol w="602335">
                  <a:extLst>
                    <a:ext uri="{9D8B030D-6E8A-4147-A177-3AD203B41FA5}">
                      <a16:colId xmlns:a16="http://schemas.microsoft.com/office/drawing/2014/main" val="20001"/>
                    </a:ext>
                  </a:extLst>
                </a:gridCol>
                <a:gridCol w="602335">
                  <a:extLst>
                    <a:ext uri="{9D8B030D-6E8A-4147-A177-3AD203B41FA5}">
                      <a16:colId xmlns:a16="http://schemas.microsoft.com/office/drawing/2014/main" val="20002"/>
                    </a:ext>
                  </a:extLst>
                </a:gridCol>
                <a:gridCol w="602335">
                  <a:extLst>
                    <a:ext uri="{9D8B030D-6E8A-4147-A177-3AD203B41FA5}">
                      <a16:colId xmlns:a16="http://schemas.microsoft.com/office/drawing/2014/main" val="20003"/>
                    </a:ext>
                  </a:extLst>
                </a:gridCol>
                <a:gridCol w="602335">
                  <a:extLst>
                    <a:ext uri="{9D8B030D-6E8A-4147-A177-3AD203B41FA5}">
                      <a16:colId xmlns:a16="http://schemas.microsoft.com/office/drawing/2014/main" val="20004"/>
                    </a:ext>
                  </a:extLst>
                </a:gridCol>
                <a:gridCol w="602335">
                  <a:extLst>
                    <a:ext uri="{9D8B030D-6E8A-4147-A177-3AD203B41FA5}">
                      <a16:colId xmlns:a16="http://schemas.microsoft.com/office/drawing/2014/main" val="20005"/>
                    </a:ext>
                  </a:extLst>
                </a:gridCol>
                <a:gridCol w="602335">
                  <a:extLst>
                    <a:ext uri="{9D8B030D-6E8A-4147-A177-3AD203B41FA5}">
                      <a16:colId xmlns:a16="http://schemas.microsoft.com/office/drawing/2014/main" val="20006"/>
                    </a:ext>
                  </a:extLst>
                </a:gridCol>
                <a:gridCol w="602335">
                  <a:extLst>
                    <a:ext uri="{9D8B030D-6E8A-4147-A177-3AD203B41FA5}">
                      <a16:colId xmlns:a16="http://schemas.microsoft.com/office/drawing/2014/main" val="20007"/>
                    </a:ext>
                  </a:extLst>
                </a:gridCol>
                <a:gridCol w="602335">
                  <a:extLst>
                    <a:ext uri="{9D8B030D-6E8A-4147-A177-3AD203B41FA5}">
                      <a16:colId xmlns:a16="http://schemas.microsoft.com/office/drawing/2014/main" val="20008"/>
                    </a:ext>
                  </a:extLst>
                </a:gridCol>
                <a:gridCol w="602335">
                  <a:extLst>
                    <a:ext uri="{9D8B030D-6E8A-4147-A177-3AD203B41FA5}">
                      <a16:colId xmlns:a16="http://schemas.microsoft.com/office/drawing/2014/main" val="20009"/>
                    </a:ext>
                  </a:extLst>
                </a:gridCol>
                <a:gridCol w="602335">
                  <a:extLst>
                    <a:ext uri="{9D8B030D-6E8A-4147-A177-3AD203B41FA5}">
                      <a16:colId xmlns:a16="http://schemas.microsoft.com/office/drawing/2014/main" val="20010"/>
                    </a:ext>
                  </a:extLst>
                </a:gridCol>
                <a:gridCol w="602335">
                  <a:extLst>
                    <a:ext uri="{9D8B030D-6E8A-4147-A177-3AD203B41FA5}">
                      <a16:colId xmlns:a16="http://schemas.microsoft.com/office/drawing/2014/main" val="20011"/>
                    </a:ext>
                  </a:extLst>
                </a:gridCol>
                <a:gridCol w="602335">
                  <a:extLst>
                    <a:ext uri="{9D8B030D-6E8A-4147-A177-3AD203B41FA5}">
                      <a16:colId xmlns:a16="http://schemas.microsoft.com/office/drawing/2014/main" val="20012"/>
                    </a:ext>
                  </a:extLst>
                </a:gridCol>
                <a:gridCol w="602335">
                  <a:extLst>
                    <a:ext uri="{9D8B030D-6E8A-4147-A177-3AD203B41FA5}">
                      <a16:colId xmlns:a16="http://schemas.microsoft.com/office/drawing/2014/main" val="20013"/>
                    </a:ext>
                  </a:extLst>
                </a:gridCol>
              </a:tblGrid>
              <a:tr h="569605">
                <a:tc>
                  <a:txBody>
                    <a:bodyPr/>
                    <a:lstStyle/>
                    <a:p>
                      <a:pPr marL="45720" algn="l" fontAlgn="t"/>
                      <a:r>
                        <a:rPr lang="en-US" sz="1100" b="1" i="0" u="none" strike="noStrike" dirty="0" smtClean="0">
                          <a:solidFill>
                            <a:srgbClr val="000000"/>
                          </a:solidFill>
                          <a:effectLst/>
                          <a:latin typeface="Arial"/>
                        </a:rPr>
                        <a:t>Number </a:t>
                      </a:r>
                      <a:r>
                        <a:rPr lang="en-US" sz="1100" b="1" i="0" u="none" strike="noStrike" dirty="0">
                          <a:solidFill>
                            <a:srgbClr val="000000"/>
                          </a:solidFill>
                          <a:effectLst/>
                          <a:latin typeface="Arial"/>
                        </a:rPr>
                        <a:t>of </a:t>
                      </a:r>
                      <a:r>
                        <a:rPr lang="en-US" sz="1100" b="1" i="0" u="none" strike="noStrike" dirty="0" smtClean="0">
                          <a:solidFill>
                            <a:srgbClr val="000000"/>
                          </a:solidFill>
                          <a:effectLst/>
                          <a:latin typeface="Arial"/>
                        </a:rPr>
                        <a:t>Employees</a:t>
                      </a:r>
                      <a:endParaRPr lang="en-US" sz="11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305989">
                <a:tc>
                  <a:txBody>
                    <a:bodyPr/>
                    <a:lstStyle/>
                    <a:p>
                      <a:pPr marL="45720" algn="l" fontAlgn="t"/>
                      <a:r>
                        <a:rPr lang="en-US" sz="1000" b="0" i="0" u="none" strike="noStrike" dirty="0" smtClean="0">
                          <a:solidFill>
                            <a:srgbClr val="000000"/>
                          </a:solidFill>
                          <a:effectLst/>
                          <a:latin typeface="Arial"/>
                        </a:rPr>
                        <a:t>U.S</a:t>
                      </a:r>
                      <a:r>
                        <a:rPr lang="en-US" sz="1000" b="0" i="0" u="none" strike="noStrike" dirty="0">
                          <a:solidFill>
                            <a:srgbClr val="000000"/>
                          </a:solidFill>
                          <a:effectLst/>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$9,249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$10,006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$10,728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$11,381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$12,298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$13,027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$13,871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$15,022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$15,473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$16,029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$16,655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$17,322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$17,710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05989">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($98)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($95)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($95)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05989">
                <a:tc>
                  <a:txBody>
                    <a:bodyPr/>
                    <a:lstStyle/>
                    <a:p>
                      <a:pPr marL="45720" algn="l" fontAlgn="t"/>
                      <a:r>
                        <a:rPr lang="en-US" sz="1000" b="0" i="0" u="none" strike="noStrike" dirty="0" smtClean="0">
                          <a:solidFill>
                            <a:srgbClr val="000000"/>
                          </a:solidFill>
                          <a:effectLst/>
                          <a:latin typeface="Arial"/>
                        </a:rPr>
                        <a:t>&lt;</a:t>
                      </a:r>
                      <a:r>
                        <a:rPr lang="en-US" sz="1000" b="0" i="0" u="none" strike="noStrike" dirty="0">
                          <a:solidFill>
                            <a:srgbClr val="000000"/>
                          </a:solidFill>
                          <a:effectLst/>
                          <a:latin typeface="Arial"/>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$9,321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$9,898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$10,632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$11,095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$11,679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$12,041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$13,170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$14,086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$14,496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$14,787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$15,575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$15,919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$16,471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05989">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($116)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($182)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($111)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($145)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($181)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($177)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($212)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($207)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05989">
                <a:tc>
                  <a:txBody>
                    <a:bodyPr/>
                    <a:lstStyle/>
                    <a:p>
                      <a:pPr marL="45720" algn="l" fontAlgn="t"/>
                      <a:r>
                        <a:rPr lang="en-US" sz="1000" b="0" i="0" u="none" strike="noStrike" dirty="0" smtClean="0">
                          <a:solidFill>
                            <a:srgbClr val="000000"/>
                          </a:solidFill>
                          <a:effectLst/>
                          <a:latin typeface="Arial"/>
                        </a:rPr>
                        <a:t>50-99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$9,354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$10,172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$10,619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$10,954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$11,578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$12,431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$13,019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$14,151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$15,421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$15,376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$15,732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$16,336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$16,214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05989">
                <a:tc>
                  <a:txBody>
                    <a:bodyPr/>
                    <a:lstStyle/>
                    <a:p>
                      <a:pPr algn="l" fontAlgn="t"/>
                      <a:r>
                        <a:rPr lang="en-US" sz="1000" b="0" i="0" u="none" strike="noStrike" dirty="0">
                          <a:solidFill>
                            <a:srgbClr val="000000"/>
                          </a:solidFill>
                          <a:effectLst/>
                          <a:latin typeface="Arial"/>
                        </a:rPr>
                        <a:t> </a:t>
                      </a:r>
                      <a:r>
                        <a:rPr lang="en-US" sz="1000" b="0" i="0" u="none" strike="noStrike" dirty="0" smtClean="0">
                          <a:solidFill>
                            <a:srgbClr val="000000"/>
                          </a:solidFill>
                          <a:effectLst/>
                          <a:latin typeface="Arial"/>
                        </a:rPr>
                        <a:t>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($177)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($190)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($208)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($301)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($229)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($153)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($168)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($273)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($268)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($274)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($335)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($348)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05989">
                <a:tc>
                  <a:txBody>
                    <a:bodyPr/>
                    <a:lstStyle/>
                    <a:p>
                      <a:pPr marL="45720" algn="l" fontAlgn="t"/>
                      <a:r>
                        <a:rPr lang="en-US" sz="1000" b="0" i="0" u="none" strike="noStrike" dirty="0" smtClean="0">
                          <a:solidFill>
                            <a:srgbClr val="000000"/>
                          </a:solidFill>
                          <a:effectLst/>
                          <a:latin typeface="Arial"/>
                        </a:rPr>
                        <a:t>100</a:t>
                      </a:r>
                      <a:r>
                        <a:rPr lang="en-US" sz="1000" b="0" i="0" u="none" strike="noStrike" dirty="0">
                          <a:solidFill>
                            <a:srgbClr val="000000"/>
                          </a:solidFill>
                          <a:effectLst/>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$9,226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$10,019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$10,754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$11,471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$12,468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$13,271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$14,074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$15,245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$15,641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$16,284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$16,903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$17,612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$18,000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305989">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($57)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($50)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($55)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($51)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($95)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($33)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($85)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($117)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($114)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($82)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($91)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($110)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($95)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Text Placeholder 4"/>
          <p:cNvSpPr>
            <a:spLocks noGrp="1"/>
          </p:cNvSpPr>
          <p:nvPr>
            <p:ph type="body" idx="4294967295"/>
          </p:nvPr>
        </p:nvSpPr>
        <p:spPr>
          <a:xfrm>
            <a:off x="152400" y="6324600"/>
            <a:ext cx="7010400" cy="533400"/>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515365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0"/>
            <a:ext cx="8229600" cy="6096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Average total single premium per enrolled employee, by state, 2016</a:t>
            </a:r>
            <a:endParaRPr lang="en-US" dirty="0" smtClean="0">
              <a:effectLst/>
            </a:endParaRPr>
          </a:p>
        </p:txBody>
      </p:sp>
      <p:pic>
        <p:nvPicPr>
          <p:cNvPr id="7" name="templat1.png" descr="Map showing Average total single premium per enrolled employee, by state, 2016. States significantly below the national average of $6,101 are Nevada, Idaho, Hawaii, Arkansas, Kentucky, Tennessee, North Carolina, South Carolina, Mississippi, and Alabama. States significantly above the national average are Alaska, Wisconsin, New York, Delaware, New Jersey, Massachusetts, Connecticut, Rhode Island, New Hampshire, and Washington DC."/>
          <p:cNvPicPr>
            <a:picLocks noChangeAspect="1"/>
          </p:cNvPicPr>
          <p:nvPr/>
        </p:nvPicPr>
        <p:blipFill rotWithShape="1">
          <a:blip r:embed="rId3"/>
          <a:stretch>
            <a:fillRect/>
          </a:stretch>
        </p:blipFill>
        <p:spPr>
          <a:xfrm>
            <a:off x="987553" y="799069"/>
            <a:ext cx="7168303" cy="5376227"/>
          </a:xfrm>
          <a:prstGeom prst="rect">
            <a:avLst/>
          </a:prstGeom>
        </p:spPr>
      </p:pic>
      <p:sp>
        <p:nvSpPr>
          <p:cNvPr id="5" name="Rectangle 4"/>
          <p:cNvSpPr/>
          <p:nvPr/>
        </p:nvSpPr>
        <p:spPr>
          <a:xfrm>
            <a:off x="76201" y="6428601"/>
            <a:ext cx="6934200" cy="276999"/>
          </a:xfrm>
          <a:prstGeom prst="rect">
            <a:avLst/>
          </a:prstGeom>
        </p:spPr>
        <p:txBody>
          <a:bodyPr wrap="square">
            <a:spAutoFit/>
          </a:bodyPr>
          <a:lstStyle/>
          <a:p>
            <a:r>
              <a:rPr lang="en-US" sz="1200" b="1" dirty="0" smtClean="0"/>
              <a:t>Source: </a:t>
            </a:r>
            <a:r>
              <a:rPr lang="en-US" sz="1200" dirty="0" smtClean="0"/>
              <a:t>Medical </a:t>
            </a:r>
            <a:r>
              <a:rPr lang="en-US" sz="1200" dirty="0"/>
              <a:t>Expenditure Panel Survey-Insurance Component, private-sector establishments, </a:t>
            </a:r>
            <a:r>
              <a:rPr lang="en-US" sz="1200" dirty="0" smtClean="0"/>
              <a:t>2016.</a:t>
            </a:r>
          </a:p>
        </p:txBody>
      </p:sp>
    </p:spTree>
    <p:extLst>
      <p:ext uri="{BB962C8B-B14F-4D97-AF65-F5344CB8AC3E}">
        <p14:creationId xmlns:p14="http://schemas.microsoft.com/office/powerpoint/2010/main" val="2760584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76200"/>
            <a:ext cx="8229600" cy="6096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Average total single premium per enrolled employee, by state, 2016</a:t>
            </a:r>
            <a:endParaRPr lang="en-US" dirty="0" smtClean="0">
              <a:effectLst/>
            </a:endParaRPr>
          </a:p>
        </p:txBody>
      </p:sp>
      <p:graphicFrame>
        <p:nvGraphicFramePr>
          <p:cNvPr id="3" name="Table 2" descr="Table page 27"/>
          <p:cNvGraphicFramePr>
            <a:graphicFrameLocks noGrp="1"/>
          </p:cNvGraphicFramePr>
          <p:nvPr>
            <p:extLst>
              <p:ext uri="{D42A27DB-BD31-4B8C-83A1-F6EECF244321}">
                <p14:modId xmlns:p14="http://schemas.microsoft.com/office/powerpoint/2010/main" val="639913695"/>
              </p:ext>
            </p:extLst>
          </p:nvPr>
        </p:nvGraphicFramePr>
        <p:xfrm>
          <a:off x="1447800" y="914400"/>
          <a:ext cx="6172201" cy="5181600"/>
        </p:xfrm>
        <a:graphic>
          <a:graphicData uri="http://schemas.openxmlformats.org/drawingml/2006/table">
            <a:tbl>
              <a:tblPr firstRow="1"/>
              <a:tblGrid>
                <a:gridCol w="1154334">
                  <a:extLst>
                    <a:ext uri="{9D8B030D-6E8A-4147-A177-3AD203B41FA5}">
                      <a16:colId xmlns:a16="http://schemas.microsoft.com/office/drawing/2014/main" val="20000"/>
                    </a:ext>
                  </a:extLst>
                </a:gridCol>
                <a:gridCol w="916995">
                  <a:extLst>
                    <a:ext uri="{9D8B030D-6E8A-4147-A177-3AD203B41FA5}">
                      <a16:colId xmlns:a16="http://schemas.microsoft.com/office/drawing/2014/main" val="20001"/>
                    </a:ext>
                  </a:extLst>
                </a:gridCol>
                <a:gridCol w="1154334">
                  <a:extLst>
                    <a:ext uri="{9D8B030D-6E8A-4147-A177-3AD203B41FA5}">
                      <a16:colId xmlns:a16="http://schemas.microsoft.com/office/drawing/2014/main" val="20002"/>
                    </a:ext>
                  </a:extLst>
                </a:gridCol>
                <a:gridCol w="916995">
                  <a:extLst>
                    <a:ext uri="{9D8B030D-6E8A-4147-A177-3AD203B41FA5}">
                      <a16:colId xmlns:a16="http://schemas.microsoft.com/office/drawing/2014/main" val="20003"/>
                    </a:ext>
                  </a:extLst>
                </a:gridCol>
                <a:gridCol w="1154334">
                  <a:extLst>
                    <a:ext uri="{9D8B030D-6E8A-4147-A177-3AD203B41FA5}">
                      <a16:colId xmlns:a16="http://schemas.microsoft.com/office/drawing/2014/main" val="20004"/>
                    </a:ext>
                  </a:extLst>
                </a:gridCol>
                <a:gridCol w="875209">
                  <a:extLst>
                    <a:ext uri="{9D8B030D-6E8A-4147-A177-3AD203B41FA5}">
                      <a16:colId xmlns:a16="http://schemas.microsoft.com/office/drawing/2014/main" val="20005"/>
                    </a:ext>
                  </a:extLst>
                </a:gridCol>
              </a:tblGrid>
              <a:tr h="140167">
                <a:tc>
                  <a:txBody>
                    <a:bodyPr/>
                    <a:lstStyle/>
                    <a:p>
                      <a:pPr algn="l" fontAlgn="t"/>
                      <a:r>
                        <a:rPr lang="en-US" sz="1000" b="0" i="0" u="none" strike="noStrike" dirty="0" smtClean="0">
                          <a:solidFill>
                            <a:srgbClr val="000000"/>
                          </a:solidFill>
                          <a:effectLst/>
                          <a:latin typeface="Arial"/>
                        </a:rPr>
                        <a:t> Alabama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000" b="0" i="0" u="none" strike="noStrike" dirty="0">
                          <a:solidFill>
                            <a:srgbClr val="000000"/>
                          </a:solidFill>
                          <a:effectLst/>
                          <a:latin typeface="Arial"/>
                        </a:rPr>
                        <a:t>$5,536*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1000" b="0" i="0" u="none" strike="noStrike" dirty="0" smtClean="0">
                          <a:solidFill>
                            <a:srgbClr val="000000"/>
                          </a:solidFill>
                          <a:effectLst/>
                          <a:latin typeface="Arial"/>
                        </a:rPr>
                        <a:t> Kentucky</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000" b="0" i="0" u="none" strike="noStrike" dirty="0">
                          <a:solidFill>
                            <a:srgbClr val="000000"/>
                          </a:solidFill>
                          <a:effectLst/>
                          <a:latin typeface="Arial"/>
                        </a:rPr>
                        <a:t>$5,758*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1000" b="0" i="0" u="none" strike="noStrike" dirty="0" smtClean="0">
                          <a:solidFill>
                            <a:srgbClr val="000000"/>
                          </a:solidFill>
                          <a:effectLst/>
                          <a:latin typeface="Arial"/>
                        </a:rPr>
                        <a:t> North </a:t>
                      </a:r>
                      <a:r>
                        <a:rPr lang="en-US" sz="1000" b="0" i="0" u="none" strike="noStrike" dirty="0">
                          <a:solidFill>
                            <a:srgbClr val="000000"/>
                          </a:solidFill>
                          <a:effectLst/>
                          <a:latin typeface="Arial"/>
                        </a:rPr>
                        <a:t>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000" b="0" i="0" u="none" strike="noStrike" dirty="0">
                          <a:solidFill>
                            <a:srgbClr val="000000"/>
                          </a:solidFill>
                          <a:effectLst/>
                          <a:latin typeface="Arial"/>
                        </a:rPr>
                        <a:t>$6,155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($158)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140167">
                <a:tc>
                  <a:txBody>
                    <a:bodyPr/>
                    <a:lstStyle/>
                    <a:p>
                      <a:pPr algn="l" fontAlgn="t"/>
                      <a:r>
                        <a:rPr lang="en-US" sz="1000" b="0" i="0" u="none" strike="noStrike" dirty="0" smtClean="0">
                          <a:solidFill>
                            <a:srgbClr val="000000"/>
                          </a:solidFill>
                          <a:effectLst/>
                          <a:latin typeface="Arial"/>
                        </a:rPr>
                        <a:t> Alaska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$7,886*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Louisiana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$5,735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Ohio</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$6,291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($210)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($186)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40167">
                <a:tc>
                  <a:txBody>
                    <a:bodyPr/>
                    <a:lstStyle/>
                    <a:p>
                      <a:pPr algn="l" fontAlgn="t"/>
                      <a:r>
                        <a:rPr lang="en-US" sz="1000" b="0" i="0" u="none" strike="noStrike" dirty="0" smtClean="0">
                          <a:solidFill>
                            <a:srgbClr val="000000"/>
                          </a:solidFill>
                          <a:effectLst/>
                          <a:latin typeface="Arial"/>
                        </a:rPr>
                        <a:t> Arizona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$6,046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Maine</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$6,212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Oklahoma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$5,784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($153)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($162)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40167">
                <a:tc>
                  <a:txBody>
                    <a:bodyPr/>
                    <a:lstStyle/>
                    <a:p>
                      <a:pPr algn="l" fontAlgn="t"/>
                      <a:r>
                        <a:rPr lang="en-US" sz="1000" b="0" i="0" u="none" strike="noStrike" dirty="0" smtClean="0">
                          <a:solidFill>
                            <a:srgbClr val="000000"/>
                          </a:solidFill>
                          <a:effectLst/>
                          <a:latin typeface="Arial"/>
                        </a:rPr>
                        <a:t> Arkansas</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Maryland</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$6,158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Oregon</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$5,974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($218)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($144)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40167">
                <a:tc>
                  <a:txBody>
                    <a:bodyPr/>
                    <a:lstStyle/>
                    <a:p>
                      <a:pPr algn="l" fontAlgn="t"/>
                      <a:r>
                        <a:rPr lang="en-US" sz="1000" b="0" i="0" u="none" strike="noStrike" dirty="0" smtClean="0">
                          <a:solidFill>
                            <a:srgbClr val="000000"/>
                          </a:solidFill>
                          <a:effectLst/>
                          <a:latin typeface="Arial"/>
                        </a:rPr>
                        <a:t> California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$6,054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Massachusetts</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$6,621*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Pennsylvania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$6,201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40167">
                <a:tc>
                  <a:txBody>
                    <a:bodyPr/>
                    <a:lstStyle/>
                    <a:p>
                      <a:pPr algn="l" fontAlgn="t"/>
                      <a:r>
                        <a:rPr lang="en-US" sz="1000" b="0" i="0" u="none" strike="noStrike" dirty="0" smtClean="0">
                          <a:solidFill>
                            <a:srgbClr val="000000"/>
                          </a:solidFill>
                          <a:effectLst/>
                          <a:latin typeface="Arial"/>
                        </a:rPr>
                        <a:t> Colorado</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$5,972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Michigan</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$5,906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Rhode </a:t>
                      </a:r>
                      <a:r>
                        <a:rPr lang="en-US" sz="1000" b="0" i="0" u="none" strike="noStrike" dirty="0">
                          <a:solidFill>
                            <a:srgbClr val="000000"/>
                          </a:solidFill>
                          <a:effectLst/>
                          <a:latin typeface="Arial"/>
                        </a:rPr>
                        <a:t>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$6,665*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($151)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($174)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40167">
                <a:tc>
                  <a:txBody>
                    <a:bodyPr/>
                    <a:lstStyle/>
                    <a:p>
                      <a:pPr algn="l" fontAlgn="t"/>
                      <a:r>
                        <a:rPr lang="en-US" sz="1000" b="0" i="0" u="none" strike="noStrike" dirty="0" smtClean="0">
                          <a:solidFill>
                            <a:srgbClr val="000000"/>
                          </a:solidFill>
                          <a:effectLst/>
                          <a:latin typeface="Arial"/>
                        </a:rPr>
                        <a:t> Connecticut</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$6,545*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Minnesota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$6,030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South </a:t>
                      </a:r>
                      <a:r>
                        <a:rPr lang="en-US" sz="1000" b="0" i="0" u="none" strike="noStrike" dirty="0">
                          <a:solidFill>
                            <a:srgbClr val="000000"/>
                          </a:solidFill>
                          <a:effectLst/>
                          <a:latin typeface="Arial"/>
                        </a:rPr>
                        <a:t>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$5,797*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($180)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($141)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40167">
                <a:tc>
                  <a:txBody>
                    <a:bodyPr/>
                    <a:lstStyle/>
                    <a:p>
                      <a:pPr algn="l" fontAlgn="t"/>
                      <a:r>
                        <a:rPr lang="en-US" sz="1000" b="0" i="0" u="none" strike="noStrike" dirty="0" smtClean="0">
                          <a:solidFill>
                            <a:srgbClr val="000000"/>
                          </a:solidFill>
                          <a:effectLst/>
                          <a:latin typeface="Arial"/>
                        </a:rPr>
                        <a:t> Delaware</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$6,522*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Mississippi</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$5,642*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South </a:t>
                      </a:r>
                      <a:r>
                        <a:rPr lang="en-US" sz="1000" b="0" i="0" u="none" strike="noStrike" dirty="0">
                          <a:solidFill>
                            <a:srgbClr val="000000"/>
                          </a:solidFill>
                          <a:effectLst/>
                          <a:latin typeface="Arial"/>
                        </a:rPr>
                        <a:t>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$5,881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($197)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($150)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140167">
                <a:tc>
                  <a:txBody>
                    <a:bodyPr/>
                    <a:lstStyle/>
                    <a:p>
                      <a:pPr algn="l" fontAlgn="t"/>
                      <a:r>
                        <a:rPr lang="en-US" sz="1000" b="0" i="0" u="none" strike="noStrike" dirty="0" smtClean="0">
                          <a:solidFill>
                            <a:srgbClr val="000000"/>
                          </a:solidFill>
                          <a:effectLst/>
                          <a:latin typeface="Arial"/>
                        </a:rPr>
                        <a:t> District </a:t>
                      </a:r>
                      <a:r>
                        <a:rPr lang="en-US" sz="1000" b="0" i="0" u="none" strike="noStrike" dirty="0">
                          <a:solidFill>
                            <a:srgbClr val="000000"/>
                          </a:solidFill>
                          <a:effectLst/>
                          <a:latin typeface="Arial"/>
                        </a:rPr>
                        <a:t>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$6,504*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Missouri</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$5,881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Tennessee</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$5,543*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($117)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140167">
                <a:tc>
                  <a:txBody>
                    <a:bodyPr/>
                    <a:lstStyle/>
                    <a:p>
                      <a:pPr algn="l" fontAlgn="t"/>
                      <a:r>
                        <a:rPr lang="en-US" sz="1000" b="0" i="0" u="none" strike="noStrike" dirty="0" smtClean="0">
                          <a:solidFill>
                            <a:srgbClr val="000000"/>
                          </a:solidFill>
                          <a:effectLst/>
                          <a:latin typeface="Arial"/>
                        </a:rPr>
                        <a:t> Florida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$6,260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Montana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$6,442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Texas</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$5,869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($150)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($189)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($142)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140167">
                <a:tc>
                  <a:txBody>
                    <a:bodyPr/>
                    <a:lstStyle/>
                    <a:p>
                      <a:pPr algn="l" fontAlgn="t"/>
                      <a:r>
                        <a:rPr lang="en-US" sz="1000" b="0" i="0" u="none" strike="noStrike" dirty="0" smtClean="0">
                          <a:solidFill>
                            <a:srgbClr val="000000"/>
                          </a:solidFill>
                          <a:effectLst/>
                          <a:latin typeface="Arial"/>
                        </a:rPr>
                        <a:t> Georgia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$6,055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Nebraska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$6,088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Utah</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$6,117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0"/>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($167)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1"/>
                  </a:ext>
                </a:extLst>
              </a:tr>
              <a:tr h="140167">
                <a:tc>
                  <a:txBody>
                    <a:bodyPr/>
                    <a:lstStyle/>
                    <a:p>
                      <a:pPr algn="l" fontAlgn="t"/>
                      <a:r>
                        <a:rPr lang="en-US" sz="1000" b="0" i="0" u="none" strike="noStrike" dirty="0" smtClean="0">
                          <a:solidFill>
                            <a:srgbClr val="000000"/>
                          </a:solidFill>
                          <a:effectLst/>
                          <a:latin typeface="Arial"/>
                        </a:rPr>
                        <a:t> Hawaii</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$5,863*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Nevada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$5,490*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Vermont</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$6,338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2"/>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($145)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($199)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3"/>
                  </a:ext>
                </a:extLst>
              </a:tr>
              <a:tr h="140167">
                <a:tc>
                  <a:txBody>
                    <a:bodyPr/>
                    <a:lstStyle/>
                    <a:p>
                      <a:pPr algn="l" fontAlgn="t"/>
                      <a:r>
                        <a:rPr lang="en-US" sz="1000" b="0" i="0" u="none" strike="noStrike" dirty="0" smtClean="0">
                          <a:solidFill>
                            <a:srgbClr val="000000"/>
                          </a:solidFill>
                          <a:effectLst/>
                          <a:latin typeface="Arial"/>
                        </a:rPr>
                        <a:t> Idaho</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$5,594*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New </a:t>
                      </a:r>
                      <a:r>
                        <a:rPr lang="en-US" sz="1000" b="0" i="0" u="none" strike="noStrike" dirty="0">
                          <a:solidFill>
                            <a:srgbClr val="000000"/>
                          </a:solidFill>
                          <a:effectLst/>
                          <a:latin typeface="Arial"/>
                        </a:rPr>
                        <a:t>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$6,637*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Virginia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$6,180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4"/>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($217)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($162)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($141)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5"/>
                  </a:ext>
                </a:extLst>
              </a:tr>
              <a:tr h="140167">
                <a:tc>
                  <a:txBody>
                    <a:bodyPr/>
                    <a:lstStyle/>
                    <a:p>
                      <a:pPr algn="l" fontAlgn="t"/>
                      <a:r>
                        <a:rPr lang="en-US" sz="1000" b="0" i="0" u="none" strike="noStrike" dirty="0" smtClean="0">
                          <a:solidFill>
                            <a:srgbClr val="000000"/>
                          </a:solidFill>
                          <a:effectLst/>
                          <a:latin typeface="Arial"/>
                        </a:rPr>
                        <a:t> Illinois</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$6,268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New </a:t>
                      </a:r>
                      <a:r>
                        <a:rPr lang="en-US" sz="1000" b="0" i="0" u="none" strike="noStrike" dirty="0">
                          <a:solidFill>
                            <a:srgbClr val="000000"/>
                          </a:solidFill>
                          <a:effectLst/>
                          <a:latin typeface="Arial"/>
                        </a:rPr>
                        <a:t>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$6,492*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Washington</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$6,433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6"/>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($154)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($188)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7"/>
                  </a:ext>
                </a:extLst>
              </a:tr>
              <a:tr h="140167">
                <a:tc>
                  <a:txBody>
                    <a:bodyPr/>
                    <a:lstStyle/>
                    <a:p>
                      <a:pPr algn="l" fontAlgn="t"/>
                      <a:r>
                        <a:rPr lang="en-US" sz="1000" b="0" i="0" u="none" strike="noStrike" dirty="0" smtClean="0">
                          <a:solidFill>
                            <a:srgbClr val="000000"/>
                          </a:solidFill>
                          <a:effectLst/>
                          <a:latin typeface="Arial"/>
                        </a:rPr>
                        <a:t> Indiana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$6,130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New </a:t>
                      </a:r>
                      <a:r>
                        <a:rPr lang="en-US" sz="1000" b="0" i="0" u="none" strike="noStrike" dirty="0">
                          <a:solidFill>
                            <a:srgbClr val="000000"/>
                          </a:solidFill>
                          <a:effectLst/>
                          <a:latin typeface="Arial"/>
                        </a:rPr>
                        <a:t>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$6,240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West </a:t>
                      </a:r>
                      <a:r>
                        <a:rPr lang="en-US" sz="1000" b="0" i="0" u="none" strike="noStrike" dirty="0">
                          <a:solidFill>
                            <a:srgbClr val="000000"/>
                          </a:solidFill>
                          <a:effectLst/>
                          <a:latin typeface="Arial"/>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$6,340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8"/>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($164)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($181)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($247)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9"/>
                  </a:ext>
                </a:extLst>
              </a:tr>
              <a:tr h="140167">
                <a:tc>
                  <a:txBody>
                    <a:bodyPr/>
                    <a:lstStyle/>
                    <a:p>
                      <a:pPr algn="l" fontAlgn="t"/>
                      <a:r>
                        <a:rPr lang="en-US" sz="1000" b="0" i="0" u="none" strike="noStrike" dirty="0" smtClean="0">
                          <a:solidFill>
                            <a:srgbClr val="000000"/>
                          </a:solidFill>
                          <a:effectLst/>
                          <a:latin typeface="Arial"/>
                        </a:rPr>
                        <a:t> Iowa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$5,893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New </a:t>
                      </a:r>
                      <a:r>
                        <a:rPr lang="en-US" sz="1000" b="0" i="0" u="none" strike="noStrike" dirty="0">
                          <a:solidFill>
                            <a:srgbClr val="000000"/>
                          </a:solidFill>
                          <a:effectLst/>
                          <a:latin typeface="Arial"/>
                        </a:rPr>
                        <a:t>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$6,614*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Wisconsin</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30"/>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($143)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($116)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31"/>
                  </a:ext>
                </a:extLst>
              </a:tr>
              <a:tr h="140167">
                <a:tc>
                  <a:txBody>
                    <a:bodyPr/>
                    <a:lstStyle/>
                    <a:p>
                      <a:pPr algn="l" fontAlgn="t"/>
                      <a:r>
                        <a:rPr lang="en-US" sz="1000" b="0" i="0" u="none" strike="noStrike" dirty="0" smtClean="0">
                          <a:solidFill>
                            <a:srgbClr val="000000"/>
                          </a:solidFill>
                          <a:effectLst/>
                          <a:latin typeface="Arial"/>
                        </a:rPr>
                        <a:t> Kansas</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$5,844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North </a:t>
                      </a:r>
                      <a:r>
                        <a:rPr lang="en-US" sz="1000" b="0" i="0" u="none" strike="noStrike" dirty="0">
                          <a:solidFill>
                            <a:srgbClr val="000000"/>
                          </a:solidFill>
                          <a:effectLst/>
                          <a:latin typeface="Arial"/>
                        </a:rPr>
                        <a:t>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$5,717*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Wyoming</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$6,509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32"/>
                  </a:ext>
                </a:extLst>
              </a:tr>
              <a:tr h="140167">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($157)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($121)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($225)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3"/>
                  </a:ext>
                </a:extLst>
              </a:tr>
            </a:tbl>
          </a:graphicData>
        </a:graphic>
      </p:graphicFrame>
      <p:sp>
        <p:nvSpPr>
          <p:cNvPr id="6" name="Text Placeholder 5"/>
          <p:cNvSpPr>
            <a:spLocks noGrp="1"/>
          </p:cNvSpPr>
          <p:nvPr>
            <p:ph type="body" idx="4294967295"/>
          </p:nvPr>
        </p:nvSpPr>
        <p:spPr>
          <a:xfrm>
            <a:off x="152401" y="6210701"/>
            <a:ext cx="6781800" cy="685799"/>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 Statistically different from the national average of $6,101 at p &lt; 0.05. Note that the standard error on the national estimate of $6,101 is $26.96.</a:t>
            </a:r>
            <a:endParaRPr lang="en-US" sz="1200" b="0" dirty="0" smtClean="0">
              <a:effectLst/>
              <a:latin typeface="+mn-lt"/>
            </a:endParaRPr>
          </a:p>
        </p:txBody>
      </p:sp>
    </p:spTree>
    <p:extLst>
      <p:ext uri="{BB962C8B-B14F-4D97-AF65-F5344CB8AC3E}">
        <p14:creationId xmlns:p14="http://schemas.microsoft.com/office/powerpoint/2010/main" val="1791151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15240"/>
            <a:ext cx="8229600" cy="9906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Average percentage of premium contributed by employees for single, employee-plus-one, and family coverage, 2003-2016</a:t>
            </a:r>
            <a:endParaRPr lang="en-US" dirty="0" smtClean="0">
              <a:effectLst/>
            </a:endParaRPr>
          </a:p>
        </p:txBody>
      </p:sp>
      <p:pic>
        <p:nvPicPr>
          <p:cNvPr id="2050" name="Picture 2" descr="Line chart showing Average percentage of premium contributed by employees for single, employee-plus-one, and family coverage, 2003-2016.  The average for  family coverage in 2003 is 25% and it is 28% in 2016. For employee-plus-one coverage the percentage is 24% in 2003 and 28% in 2016. For single coverage the percentage is 17% in 2003 and 22% in 2016."/>
          <p:cNvPicPr>
            <a:picLocks noChangeAspect="1" noChangeArrowheads="1"/>
          </p:cNvPicPr>
          <p:nvPr/>
        </p:nvPicPr>
        <p:blipFill rotWithShape="1">
          <a:blip r:embed="rId2">
            <a:extLst>
              <a:ext uri="{28A0092B-C50C-407E-A947-70E740481C1C}">
                <a14:useLocalDpi xmlns:a14="http://schemas.microsoft.com/office/drawing/2010/main" val="0"/>
              </a:ext>
            </a:extLst>
          </a:blip>
          <a:srcRect b="5833"/>
          <a:stretch/>
        </p:blipFill>
        <p:spPr bwMode="auto">
          <a:xfrm>
            <a:off x="228601" y="1005840"/>
            <a:ext cx="8230108" cy="516636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idx="4294967295"/>
          </p:nvPr>
        </p:nvSpPr>
        <p:spPr>
          <a:xfrm>
            <a:off x="76200" y="6324600"/>
            <a:ext cx="7010400" cy="533400"/>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1310132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76200"/>
            <a:ext cx="8229600" cy="9144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Average percentage of premium contributed by employees for single, employee-plus-one, and family coverage, 2003-2016</a:t>
            </a:r>
            <a:endParaRPr lang="en-US" dirty="0" smtClean="0">
              <a:effectLst/>
            </a:endParaRPr>
          </a:p>
        </p:txBody>
      </p:sp>
      <p:graphicFrame>
        <p:nvGraphicFramePr>
          <p:cNvPr id="9" name="Table 8" descr="Table page 29"/>
          <p:cNvGraphicFramePr>
            <a:graphicFrameLocks noGrp="1"/>
          </p:cNvGraphicFramePr>
          <p:nvPr>
            <p:extLst>
              <p:ext uri="{D42A27DB-BD31-4B8C-83A1-F6EECF244321}">
                <p14:modId xmlns:p14="http://schemas.microsoft.com/office/powerpoint/2010/main" val="2431675808"/>
              </p:ext>
            </p:extLst>
          </p:nvPr>
        </p:nvGraphicFramePr>
        <p:xfrm>
          <a:off x="228600" y="2011680"/>
          <a:ext cx="8686798" cy="2370906"/>
        </p:xfrm>
        <a:graphic>
          <a:graphicData uri="http://schemas.openxmlformats.org/drawingml/2006/table">
            <a:tbl>
              <a:tblPr firstRow="1"/>
              <a:tblGrid>
                <a:gridCol w="830911">
                  <a:extLst>
                    <a:ext uri="{9D8B030D-6E8A-4147-A177-3AD203B41FA5}">
                      <a16:colId xmlns:a16="http://schemas.microsoft.com/office/drawing/2014/main" val="20000"/>
                    </a:ext>
                  </a:extLst>
                </a:gridCol>
                <a:gridCol w="604299">
                  <a:extLst>
                    <a:ext uri="{9D8B030D-6E8A-4147-A177-3AD203B41FA5}">
                      <a16:colId xmlns:a16="http://schemas.microsoft.com/office/drawing/2014/main" val="20001"/>
                    </a:ext>
                  </a:extLst>
                </a:gridCol>
                <a:gridCol w="604299">
                  <a:extLst>
                    <a:ext uri="{9D8B030D-6E8A-4147-A177-3AD203B41FA5}">
                      <a16:colId xmlns:a16="http://schemas.microsoft.com/office/drawing/2014/main" val="20002"/>
                    </a:ext>
                  </a:extLst>
                </a:gridCol>
                <a:gridCol w="604299">
                  <a:extLst>
                    <a:ext uri="{9D8B030D-6E8A-4147-A177-3AD203B41FA5}">
                      <a16:colId xmlns:a16="http://schemas.microsoft.com/office/drawing/2014/main" val="20003"/>
                    </a:ext>
                  </a:extLst>
                </a:gridCol>
                <a:gridCol w="604299">
                  <a:extLst>
                    <a:ext uri="{9D8B030D-6E8A-4147-A177-3AD203B41FA5}">
                      <a16:colId xmlns:a16="http://schemas.microsoft.com/office/drawing/2014/main" val="20004"/>
                    </a:ext>
                  </a:extLst>
                </a:gridCol>
                <a:gridCol w="604299">
                  <a:extLst>
                    <a:ext uri="{9D8B030D-6E8A-4147-A177-3AD203B41FA5}">
                      <a16:colId xmlns:a16="http://schemas.microsoft.com/office/drawing/2014/main" val="20005"/>
                    </a:ext>
                  </a:extLst>
                </a:gridCol>
                <a:gridCol w="604299">
                  <a:extLst>
                    <a:ext uri="{9D8B030D-6E8A-4147-A177-3AD203B41FA5}">
                      <a16:colId xmlns:a16="http://schemas.microsoft.com/office/drawing/2014/main" val="20006"/>
                    </a:ext>
                  </a:extLst>
                </a:gridCol>
                <a:gridCol w="604299">
                  <a:extLst>
                    <a:ext uri="{9D8B030D-6E8A-4147-A177-3AD203B41FA5}">
                      <a16:colId xmlns:a16="http://schemas.microsoft.com/office/drawing/2014/main" val="20007"/>
                    </a:ext>
                  </a:extLst>
                </a:gridCol>
                <a:gridCol w="604299">
                  <a:extLst>
                    <a:ext uri="{9D8B030D-6E8A-4147-A177-3AD203B41FA5}">
                      <a16:colId xmlns:a16="http://schemas.microsoft.com/office/drawing/2014/main" val="20008"/>
                    </a:ext>
                  </a:extLst>
                </a:gridCol>
                <a:gridCol w="604299">
                  <a:extLst>
                    <a:ext uri="{9D8B030D-6E8A-4147-A177-3AD203B41FA5}">
                      <a16:colId xmlns:a16="http://schemas.microsoft.com/office/drawing/2014/main" val="20009"/>
                    </a:ext>
                  </a:extLst>
                </a:gridCol>
                <a:gridCol w="604299">
                  <a:extLst>
                    <a:ext uri="{9D8B030D-6E8A-4147-A177-3AD203B41FA5}">
                      <a16:colId xmlns:a16="http://schemas.microsoft.com/office/drawing/2014/main" val="20010"/>
                    </a:ext>
                  </a:extLst>
                </a:gridCol>
                <a:gridCol w="604299">
                  <a:extLst>
                    <a:ext uri="{9D8B030D-6E8A-4147-A177-3AD203B41FA5}">
                      <a16:colId xmlns:a16="http://schemas.microsoft.com/office/drawing/2014/main" val="20011"/>
                    </a:ext>
                  </a:extLst>
                </a:gridCol>
                <a:gridCol w="604299">
                  <a:extLst>
                    <a:ext uri="{9D8B030D-6E8A-4147-A177-3AD203B41FA5}">
                      <a16:colId xmlns:a16="http://schemas.microsoft.com/office/drawing/2014/main" val="20012"/>
                    </a:ext>
                  </a:extLst>
                </a:gridCol>
                <a:gridCol w="604299">
                  <a:extLst>
                    <a:ext uri="{9D8B030D-6E8A-4147-A177-3AD203B41FA5}">
                      <a16:colId xmlns:a16="http://schemas.microsoft.com/office/drawing/2014/main" val="20013"/>
                    </a:ext>
                  </a:extLst>
                </a:gridCol>
              </a:tblGrid>
              <a:tr h="502920">
                <a:tc>
                  <a:txBody>
                    <a:bodyPr/>
                    <a:lstStyle/>
                    <a:p>
                      <a:pPr marL="45720" algn="l" fontAlgn="t"/>
                      <a:r>
                        <a:rPr lang="en-US" sz="1100" b="1" i="0" u="none" strike="noStrike" dirty="0" smtClean="0">
                          <a:solidFill>
                            <a:srgbClr val="000000"/>
                          </a:solidFill>
                          <a:effectLst/>
                          <a:latin typeface="Arial"/>
                        </a:rPr>
                        <a:t>Coverage</a:t>
                      </a:r>
                      <a:endParaRPr lang="en-US" sz="11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311331">
                <a:tc>
                  <a:txBody>
                    <a:bodyPr/>
                    <a:lstStyle/>
                    <a:p>
                      <a:pPr marL="45720" algn="l" fontAlgn="t"/>
                      <a:r>
                        <a:rPr lang="en-US" sz="1000" b="0" i="0" u="none" strike="noStrike" dirty="0" smtClean="0">
                          <a:solidFill>
                            <a:srgbClr val="000000"/>
                          </a:solidFill>
                          <a:effectLst/>
                          <a:latin typeface="Arial"/>
                        </a:rPr>
                        <a:t>Single</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17.4%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18.1%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18.1%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19.1%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20.1%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20.9%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21.0%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21.2%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21.1%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21.7%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11331">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11331">
                <a:tc>
                  <a:txBody>
                    <a:bodyPr/>
                    <a:lstStyle/>
                    <a:p>
                      <a:pPr marL="45720" algn="l" fontAlgn="t"/>
                      <a:r>
                        <a:rPr lang="en-US" sz="1000" b="0" i="0" u="none" strike="noStrike" dirty="0" smtClean="0">
                          <a:solidFill>
                            <a:srgbClr val="000000"/>
                          </a:solidFill>
                          <a:effectLst/>
                          <a:latin typeface="Arial"/>
                        </a:rPr>
                        <a:t>Plus </a:t>
                      </a:r>
                      <a:r>
                        <a:rPr lang="en-US" sz="1000" b="0" i="0" u="none" strike="noStrike" dirty="0">
                          <a:solidFill>
                            <a:srgbClr val="000000"/>
                          </a:solidFill>
                          <a:effectLst/>
                          <a:latin typeface="Arial"/>
                        </a:rPr>
                        <a:t>One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23.7%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23.6%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22.9%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23.8%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27.0%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26.1%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25.8%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26.5%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26.6%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26.7%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26.9%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27.3%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27.8%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11331">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11331">
                <a:tc>
                  <a:txBody>
                    <a:bodyPr/>
                    <a:lstStyle/>
                    <a:p>
                      <a:pPr marL="45720" algn="l" fontAlgn="t"/>
                      <a:r>
                        <a:rPr lang="en-US" sz="1000" b="0" i="0" u="none" strike="noStrike" dirty="0" smtClean="0">
                          <a:solidFill>
                            <a:srgbClr val="000000"/>
                          </a:solidFill>
                          <a:effectLst/>
                          <a:latin typeface="Arial"/>
                        </a:rPr>
                        <a:t>Family</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24.7%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24.4%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24.1%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25.4%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27.6%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26.7%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26.8%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26.4%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27.4%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27.6%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27.1%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27.2%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28.0%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11331">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Text Placeholder 4"/>
          <p:cNvSpPr>
            <a:spLocks noGrp="1"/>
          </p:cNvSpPr>
          <p:nvPr>
            <p:ph type="body" idx="4294967295"/>
          </p:nvPr>
        </p:nvSpPr>
        <p:spPr>
          <a:xfrm>
            <a:off x="152400" y="6248400"/>
            <a:ext cx="7010400" cy="533400"/>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1597080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152400"/>
            <a:ext cx="8229600" cy="8382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Percentage of private-sector employees in establishments that offer health insurance, by firm size, 2003-2016</a:t>
            </a:r>
            <a:endParaRPr lang="en-US" dirty="0" smtClean="0">
              <a:effectLst/>
            </a:endParaRPr>
          </a:p>
        </p:txBody>
      </p:sp>
      <p:graphicFrame>
        <p:nvGraphicFramePr>
          <p:cNvPr id="10" name="Table 9" descr="Table page 3"/>
          <p:cNvGraphicFramePr>
            <a:graphicFrameLocks noGrp="1"/>
          </p:cNvGraphicFramePr>
          <p:nvPr>
            <p:extLst>
              <p:ext uri="{D42A27DB-BD31-4B8C-83A1-F6EECF244321}">
                <p14:modId xmlns:p14="http://schemas.microsoft.com/office/powerpoint/2010/main" val="2817488731"/>
              </p:ext>
            </p:extLst>
          </p:nvPr>
        </p:nvGraphicFramePr>
        <p:xfrm>
          <a:off x="228600" y="2011680"/>
          <a:ext cx="8686800" cy="3017517"/>
        </p:xfrm>
        <a:graphic>
          <a:graphicData uri="http://schemas.openxmlformats.org/drawingml/2006/table">
            <a:tbl>
              <a:tblPr firstRow="1"/>
              <a:tblGrid>
                <a:gridCol w="856445">
                  <a:extLst>
                    <a:ext uri="{9D8B030D-6E8A-4147-A177-3AD203B41FA5}">
                      <a16:colId xmlns:a16="http://schemas.microsoft.com/office/drawing/2014/main" val="20000"/>
                    </a:ext>
                  </a:extLst>
                </a:gridCol>
                <a:gridCol w="602335">
                  <a:extLst>
                    <a:ext uri="{9D8B030D-6E8A-4147-A177-3AD203B41FA5}">
                      <a16:colId xmlns:a16="http://schemas.microsoft.com/office/drawing/2014/main" val="20001"/>
                    </a:ext>
                  </a:extLst>
                </a:gridCol>
                <a:gridCol w="602335">
                  <a:extLst>
                    <a:ext uri="{9D8B030D-6E8A-4147-A177-3AD203B41FA5}">
                      <a16:colId xmlns:a16="http://schemas.microsoft.com/office/drawing/2014/main" val="20002"/>
                    </a:ext>
                  </a:extLst>
                </a:gridCol>
                <a:gridCol w="602335">
                  <a:extLst>
                    <a:ext uri="{9D8B030D-6E8A-4147-A177-3AD203B41FA5}">
                      <a16:colId xmlns:a16="http://schemas.microsoft.com/office/drawing/2014/main" val="20003"/>
                    </a:ext>
                  </a:extLst>
                </a:gridCol>
                <a:gridCol w="602335">
                  <a:extLst>
                    <a:ext uri="{9D8B030D-6E8A-4147-A177-3AD203B41FA5}">
                      <a16:colId xmlns:a16="http://schemas.microsoft.com/office/drawing/2014/main" val="20004"/>
                    </a:ext>
                  </a:extLst>
                </a:gridCol>
                <a:gridCol w="602335">
                  <a:extLst>
                    <a:ext uri="{9D8B030D-6E8A-4147-A177-3AD203B41FA5}">
                      <a16:colId xmlns:a16="http://schemas.microsoft.com/office/drawing/2014/main" val="20005"/>
                    </a:ext>
                  </a:extLst>
                </a:gridCol>
                <a:gridCol w="602335">
                  <a:extLst>
                    <a:ext uri="{9D8B030D-6E8A-4147-A177-3AD203B41FA5}">
                      <a16:colId xmlns:a16="http://schemas.microsoft.com/office/drawing/2014/main" val="20006"/>
                    </a:ext>
                  </a:extLst>
                </a:gridCol>
                <a:gridCol w="602335">
                  <a:extLst>
                    <a:ext uri="{9D8B030D-6E8A-4147-A177-3AD203B41FA5}">
                      <a16:colId xmlns:a16="http://schemas.microsoft.com/office/drawing/2014/main" val="20007"/>
                    </a:ext>
                  </a:extLst>
                </a:gridCol>
                <a:gridCol w="602335">
                  <a:extLst>
                    <a:ext uri="{9D8B030D-6E8A-4147-A177-3AD203B41FA5}">
                      <a16:colId xmlns:a16="http://schemas.microsoft.com/office/drawing/2014/main" val="20008"/>
                    </a:ext>
                  </a:extLst>
                </a:gridCol>
                <a:gridCol w="602335">
                  <a:extLst>
                    <a:ext uri="{9D8B030D-6E8A-4147-A177-3AD203B41FA5}">
                      <a16:colId xmlns:a16="http://schemas.microsoft.com/office/drawing/2014/main" val="20009"/>
                    </a:ext>
                  </a:extLst>
                </a:gridCol>
                <a:gridCol w="602335">
                  <a:extLst>
                    <a:ext uri="{9D8B030D-6E8A-4147-A177-3AD203B41FA5}">
                      <a16:colId xmlns:a16="http://schemas.microsoft.com/office/drawing/2014/main" val="20010"/>
                    </a:ext>
                  </a:extLst>
                </a:gridCol>
                <a:gridCol w="602335">
                  <a:extLst>
                    <a:ext uri="{9D8B030D-6E8A-4147-A177-3AD203B41FA5}">
                      <a16:colId xmlns:a16="http://schemas.microsoft.com/office/drawing/2014/main" val="20011"/>
                    </a:ext>
                  </a:extLst>
                </a:gridCol>
                <a:gridCol w="602335">
                  <a:extLst>
                    <a:ext uri="{9D8B030D-6E8A-4147-A177-3AD203B41FA5}">
                      <a16:colId xmlns:a16="http://schemas.microsoft.com/office/drawing/2014/main" val="20012"/>
                    </a:ext>
                  </a:extLst>
                </a:gridCol>
                <a:gridCol w="602335">
                  <a:extLst>
                    <a:ext uri="{9D8B030D-6E8A-4147-A177-3AD203B41FA5}">
                      <a16:colId xmlns:a16="http://schemas.microsoft.com/office/drawing/2014/main" val="20013"/>
                    </a:ext>
                  </a:extLst>
                </a:gridCol>
              </a:tblGrid>
              <a:tr h="569605">
                <a:tc>
                  <a:txBody>
                    <a:bodyPr/>
                    <a:lstStyle/>
                    <a:p>
                      <a:pPr marL="45720" algn="l" fontAlgn="t"/>
                      <a:r>
                        <a:rPr lang="en-US" sz="1100" b="1" i="0" u="none" strike="noStrike" dirty="0" smtClean="0">
                          <a:solidFill>
                            <a:srgbClr val="000000"/>
                          </a:solidFill>
                          <a:effectLst/>
                          <a:latin typeface="Arial"/>
                        </a:rPr>
                        <a:t>Number </a:t>
                      </a:r>
                      <a:r>
                        <a:rPr lang="en-US" sz="1100" b="1" i="0" u="none" strike="noStrike" dirty="0">
                          <a:solidFill>
                            <a:srgbClr val="000000"/>
                          </a:solidFill>
                          <a:effectLst/>
                          <a:latin typeface="Arial"/>
                        </a:rPr>
                        <a:t>of </a:t>
                      </a:r>
                      <a:r>
                        <a:rPr lang="en-US" sz="1100" b="1" i="0" u="none" strike="noStrike" dirty="0" smtClean="0">
                          <a:solidFill>
                            <a:srgbClr val="000000"/>
                          </a:solidFill>
                          <a:effectLst/>
                          <a:latin typeface="Arial"/>
                        </a:rPr>
                        <a:t>Employees</a:t>
                      </a:r>
                      <a:endParaRPr lang="en-US" sz="11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305989">
                <a:tc>
                  <a:txBody>
                    <a:bodyPr/>
                    <a:lstStyle/>
                    <a:p>
                      <a:pPr marL="45720" algn="l" fontAlgn="t"/>
                      <a:r>
                        <a:rPr lang="en-US" sz="1000" b="0" i="0" u="none" strike="noStrike" dirty="0" smtClean="0">
                          <a:solidFill>
                            <a:srgbClr val="000000"/>
                          </a:solidFill>
                          <a:effectLst/>
                          <a:latin typeface="Arial"/>
                        </a:rPr>
                        <a:t>U.S</a:t>
                      </a:r>
                      <a:r>
                        <a:rPr lang="en-US" sz="1000" b="0" i="0" u="none" strike="noStrike" dirty="0">
                          <a:solidFill>
                            <a:srgbClr val="000000"/>
                          </a:solidFill>
                          <a:effectLst/>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86.8%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86.7%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86.9%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86.9%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87.7%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87.6%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86.5%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85.3%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84.7%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84.9%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83.2%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83.8%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84.3%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05989">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05989">
                <a:tc>
                  <a:txBody>
                    <a:bodyPr/>
                    <a:lstStyle/>
                    <a:p>
                      <a:pPr marL="45720" algn="l" fontAlgn="t"/>
                      <a:r>
                        <a:rPr lang="en-US" sz="1000" b="0" i="0" u="none" strike="noStrike" dirty="0" smtClean="0">
                          <a:solidFill>
                            <a:srgbClr val="000000"/>
                          </a:solidFill>
                          <a:effectLst/>
                          <a:latin typeface="Arial"/>
                        </a:rPr>
                        <a:t>&lt;</a:t>
                      </a:r>
                      <a:r>
                        <a:rPr lang="en-US" sz="1000" b="0" i="0" u="none" strike="noStrike" dirty="0">
                          <a:solidFill>
                            <a:srgbClr val="000000"/>
                          </a:solidFill>
                          <a:effectLst/>
                          <a:latin typeface="Arial"/>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61.6%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61.0%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62.2%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61.2%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61.6%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59.6%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57.8%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54.7%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52.9%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53.1%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49.8%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47.6%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47.7%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05989">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05989">
                <a:tc>
                  <a:txBody>
                    <a:bodyPr/>
                    <a:lstStyle/>
                    <a:p>
                      <a:pPr marL="45720" algn="l" fontAlgn="t"/>
                      <a:r>
                        <a:rPr lang="en-US" sz="1000" b="0" i="0" u="none" strike="noStrike" dirty="0" smtClean="0">
                          <a:solidFill>
                            <a:srgbClr val="000000"/>
                          </a:solidFill>
                          <a:effectLst/>
                          <a:latin typeface="Arial"/>
                        </a:rPr>
                        <a:t>50-99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86.7%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88.0%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86.2%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87.6%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90.7%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89.6%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87.3%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85.6%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84.1%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87.0%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83.0%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85.3%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88.6%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05989">
                <a:tc>
                  <a:txBody>
                    <a:bodyPr/>
                    <a:lstStyle/>
                    <a:p>
                      <a:pPr algn="l" fontAlgn="t"/>
                      <a:r>
                        <a:rPr lang="en-US" sz="1000" b="0" i="0" u="none" strike="noStrike" dirty="0">
                          <a:solidFill>
                            <a:srgbClr val="000000"/>
                          </a:solidFill>
                          <a:effectLst/>
                          <a:latin typeface="Arial"/>
                        </a:rPr>
                        <a:t> </a:t>
                      </a:r>
                      <a:r>
                        <a:rPr lang="en-US" sz="1000" b="0" i="0" u="none" strike="noStrike" dirty="0" smtClean="0">
                          <a:solidFill>
                            <a:srgbClr val="000000"/>
                          </a:solidFill>
                          <a:effectLst/>
                          <a:latin typeface="Arial"/>
                        </a:rPr>
                        <a:t>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(2.1%)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05989">
                <a:tc>
                  <a:txBody>
                    <a:bodyPr/>
                    <a:lstStyle/>
                    <a:p>
                      <a:pPr marL="45720" algn="l" fontAlgn="t"/>
                      <a:r>
                        <a:rPr lang="en-US" sz="1000" b="0" i="0" u="none" strike="noStrike" dirty="0" smtClean="0">
                          <a:solidFill>
                            <a:srgbClr val="000000"/>
                          </a:solidFill>
                          <a:effectLst/>
                          <a:latin typeface="Arial"/>
                        </a:rPr>
                        <a:t>100</a:t>
                      </a:r>
                      <a:r>
                        <a:rPr lang="en-US" sz="1000" b="0" i="0" u="none" strike="noStrike" dirty="0">
                          <a:solidFill>
                            <a:srgbClr val="000000"/>
                          </a:solidFill>
                          <a:effectLst/>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97.9%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98.2%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97.5%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97.7%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98.2%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98.8%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98.5%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98.1%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98.2%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98.0%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97.3%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98.8%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98.9%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305989">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Text Placeholder 4"/>
          <p:cNvSpPr>
            <a:spLocks noGrp="1"/>
          </p:cNvSpPr>
          <p:nvPr>
            <p:ph type="body" idx="4294967295"/>
          </p:nvPr>
        </p:nvSpPr>
        <p:spPr>
          <a:xfrm>
            <a:off x="239829" y="6172200"/>
            <a:ext cx="6934200" cy="533400"/>
          </a:xfrm>
        </p:spPr>
        <p:txBody>
          <a:bodyPr>
            <a:normAutofit/>
          </a:bodyPr>
          <a:lstStyle/>
          <a:p>
            <a:pPr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2378248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76200"/>
            <a:ext cx="8229600" cy="7620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Average annual employee contribution (in dollars) for single, employee-plus-one, and family coverage, 2003-2016</a:t>
            </a:r>
            <a:endParaRPr lang="en-US" dirty="0" smtClean="0">
              <a:effectLst/>
            </a:endParaRPr>
          </a:p>
        </p:txBody>
      </p:sp>
      <p:pic>
        <p:nvPicPr>
          <p:cNvPr id="9" name="Picture 2" descr="Line chart showing Average annual employee contribution (in dollars) for single, employee-plus-one, and family coverage, 2003-2016.  The average for  family coverage ranges from $2,283 in 2003 to $4,956 in 2016. For employee- plus–one coverage the range is $1,577 in 2003 to $3,376 in 2016. For  single coverage the range is from $606 in 2003 to $1,325 in 2016."/>
          <p:cNvPicPr>
            <a:picLocks noChangeAspect="1" noChangeArrowheads="1"/>
          </p:cNvPicPr>
          <p:nvPr/>
        </p:nvPicPr>
        <p:blipFill rotWithShape="1">
          <a:blip r:embed="rId2">
            <a:extLst>
              <a:ext uri="{28A0092B-C50C-407E-A947-70E740481C1C}">
                <a14:useLocalDpi xmlns:a14="http://schemas.microsoft.com/office/drawing/2010/main" val="0"/>
              </a:ext>
            </a:extLst>
          </a:blip>
          <a:srcRect b="5833"/>
          <a:stretch/>
        </p:blipFill>
        <p:spPr bwMode="auto">
          <a:xfrm>
            <a:off x="228601" y="1005840"/>
            <a:ext cx="8230108" cy="516636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idx="4294967295"/>
          </p:nvPr>
        </p:nvSpPr>
        <p:spPr>
          <a:xfrm>
            <a:off x="152400" y="6324600"/>
            <a:ext cx="7010400" cy="533400"/>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4196771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160303"/>
            <a:ext cx="8229600" cy="7620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Average annual employee contribution (in dollars) for single, employee-plus-one, and family coverage, 2003-2016</a:t>
            </a:r>
            <a:endParaRPr lang="en-US" dirty="0" smtClean="0">
              <a:effectLst/>
            </a:endParaRPr>
          </a:p>
        </p:txBody>
      </p:sp>
      <p:graphicFrame>
        <p:nvGraphicFramePr>
          <p:cNvPr id="10" name="Table 9" descr="Table page 31"/>
          <p:cNvGraphicFramePr>
            <a:graphicFrameLocks noGrp="1"/>
          </p:cNvGraphicFramePr>
          <p:nvPr>
            <p:extLst>
              <p:ext uri="{D42A27DB-BD31-4B8C-83A1-F6EECF244321}">
                <p14:modId xmlns:p14="http://schemas.microsoft.com/office/powerpoint/2010/main" val="1007695534"/>
              </p:ext>
            </p:extLst>
          </p:nvPr>
        </p:nvGraphicFramePr>
        <p:xfrm>
          <a:off x="228600" y="2011680"/>
          <a:ext cx="8536524" cy="2370906"/>
        </p:xfrm>
        <a:graphic>
          <a:graphicData uri="http://schemas.openxmlformats.org/drawingml/2006/table">
            <a:tbl>
              <a:tblPr firstRow="1"/>
              <a:tblGrid>
                <a:gridCol w="830911">
                  <a:extLst>
                    <a:ext uri="{9D8B030D-6E8A-4147-A177-3AD203B41FA5}">
                      <a16:colId xmlns:a16="http://schemas.microsoft.com/office/drawing/2014/main" val="20000"/>
                    </a:ext>
                  </a:extLst>
                </a:gridCol>
                <a:gridCol w="604299">
                  <a:extLst>
                    <a:ext uri="{9D8B030D-6E8A-4147-A177-3AD203B41FA5}">
                      <a16:colId xmlns:a16="http://schemas.microsoft.com/office/drawing/2014/main" val="20001"/>
                    </a:ext>
                  </a:extLst>
                </a:gridCol>
                <a:gridCol w="604299">
                  <a:extLst>
                    <a:ext uri="{9D8B030D-6E8A-4147-A177-3AD203B41FA5}">
                      <a16:colId xmlns:a16="http://schemas.microsoft.com/office/drawing/2014/main" val="20002"/>
                    </a:ext>
                  </a:extLst>
                </a:gridCol>
                <a:gridCol w="454025">
                  <a:extLst>
                    <a:ext uri="{9D8B030D-6E8A-4147-A177-3AD203B41FA5}">
                      <a16:colId xmlns:a16="http://schemas.microsoft.com/office/drawing/2014/main" val="20003"/>
                    </a:ext>
                  </a:extLst>
                </a:gridCol>
                <a:gridCol w="604299">
                  <a:extLst>
                    <a:ext uri="{9D8B030D-6E8A-4147-A177-3AD203B41FA5}">
                      <a16:colId xmlns:a16="http://schemas.microsoft.com/office/drawing/2014/main" val="20004"/>
                    </a:ext>
                  </a:extLst>
                </a:gridCol>
                <a:gridCol w="604299">
                  <a:extLst>
                    <a:ext uri="{9D8B030D-6E8A-4147-A177-3AD203B41FA5}">
                      <a16:colId xmlns:a16="http://schemas.microsoft.com/office/drawing/2014/main" val="20005"/>
                    </a:ext>
                  </a:extLst>
                </a:gridCol>
                <a:gridCol w="604299">
                  <a:extLst>
                    <a:ext uri="{9D8B030D-6E8A-4147-A177-3AD203B41FA5}">
                      <a16:colId xmlns:a16="http://schemas.microsoft.com/office/drawing/2014/main" val="20006"/>
                    </a:ext>
                  </a:extLst>
                </a:gridCol>
                <a:gridCol w="604299">
                  <a:extLst>
                    <a:ext uri="{9D8B030D-6E8A-4147-A177-3AD203B41FA5}">
                      <a16:colId xmlns:a16="http://schemas.microsoft.com/office/drawing/2014/main" val="20007"/>
                    </a:ext>
                  </a:extLst>
                </a:gridCol>
                <a:gridCol w="604299">
                  <a:extLst>
                    <a:ext uri="{9D8B030D-6E8A-4147-A177-3AD203B41FA5}">
                      <a16:colId xmlns:a16="http://schemas.microsoft.com/office/drawing/2014/main" val="20008"/>
                    </a:ext>
                  </a:extLst>
                </a:gridCol>
                <a:gridCol w="604299">
                  <a:extLst>
                    <a:ext uri="{9D8B030D-6E8A-4147-A177-3AD203B41FA5}">
                      <a16:colId xmlns:a16="http://schemas.microsoft.com/office/drawing/2014/main" val="20009"/>
                    </a:ext>
                  </a:extLst>
                </a:gridCol>
                <a:gridCol w="604299">
                  <a:extLst>
                    <a:ext uri="{9D8B030D-6E8A-4147-A177-3AD203B41FA5}">
                      <a16:colId xmlns:a16="http://schemas.microsoft.com/office/drawing/2014/main" val="20010"/>
                    </a:ext>
                  </a:extLst>
                </a:gridCol>
                <a:gridCol w="604299">
                  <a:extLst>
                    <a:ext uri="{9D8B030D-6E8A-4147-A177-3AD203B41FA5}">
                      <a16:colId xmlns:a16="http://schemas.microsoft.com/office/drawing/2014/main" val="20011"/>
                    </a:ext>
                  </a:extLst>
                </a:gridCol>
                <a:gridCol w="604299">
                  <a:extLst>
                    <a:ext uri="{9D8B030D-6E8A-4147-A177-3AD203B41FA5}">
                      <a16:colId xmlns:a16="http://schemas.microsoft.com/office/drawing/2014/main" val="20012"/>
                    </a:ext>
                  </a:extLst>
                </a:gridCol>
                <a:gridCol w="604299">
                  <a:extLst>
                    <a:ext uri="{9D8B030D-6E8A-4147-A177-3AD203B41FA5}">
                      <a16:colId xmlns:a16="http://schemas.microsoft.com/office/drawing/2014/main" val="20013"/>
                    </a:ext>
                  </a:extLst>
                </a:gridCol>
              </a:tblGrid>
              <a:tr h="502920">
                <a:tc>
                  <a:txBody>
                    <a:bodyPr/>
                    <a:lstStyle/>
                    <a:p>
                      <a:pPr marL="45720" algn="l" fontAlgn="t"/>
                      <a:r>
                        <a:rPr lang="en-US" sz="1100" b="1" i="0" u="none" strike="noStrike" dirty="0" smtClean="0">
                          <a:solidFill>
                            <a:srgbClr val="000000"/>
                          </a:solidFill>
                          <a:effectLst/>
                          <a:latin typeface="Arial"/>
                        </a:rPr>
                        <a:t>Coverage</a:t>
                      </a:r>
                      <a:endParaRPr lang="en-US" sz="11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311331">
                <a:tc>
                  <a:txBody>
                    <a:bodyPr/>
                    <a:lstStyle/>
                    <a:p>
                      <a:pPr marL="45720" algn="l" fontAlgn="t"/>
                      <a:r>
                        <a:rPr lang="en-US" sz="1000" b="0" i="0" u="none" strike="noStrike" dirty="0" smtClean="0">
                          <a:solidFill>
                            <a:srgbClr val="000000"/>
                          </a:solidFill>
                          <a:effectLst/>
                          <a:latin typeface="Arial"/>
                        </a:rPr>
                        <a:t>Single</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$606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$671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$723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$788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$882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$957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$1,021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$1,090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$1,118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$1,170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$1,234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$1,255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$1,325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11331">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11331">
                <a:tc>
                  <a:txBody>
                    <a:bodyPr/>
                    <a:lstStyle/>
                    <a:p>
                      <a:pPr marL="45720" algn="l" fontAlgn="t"/>
                      <a:r>
                        <a:rPr lang="en-US" sz="1000" b="0" i="0" u="none" strike="noStrike" dirty="0" smtClean="0">
                          <a:solidFill>
                            <a:srgbClr val="000000"/>
                          </a:solidFill>
                          <a:effectLst/>
                          <a:latin typeface="Arial"/>
                        </a:rPr>
                        <a:t>Plus </a:t>
                      </a:r>
                      <a:r>
                        <a:rPr lang="en-US" sz="1000" b="0" i="0" u="none" strike="noStrike" dirty="0">
                          <a:solidFill>
                            <a:srgbClr val="000000"/>
                          </a:solidFill>
                          <a:effectLst/>
                          <a:latin typeface="Arial"/>
                        </a:rPr>
                        <a:t>One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$1,577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$1,667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$1,759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$1,903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$2,303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$2,363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$2,498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$2,736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$2,824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$2,940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$3,097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$3,220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$3,376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11331">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11331">
                <a:tc>
                  <a:txBody>
                    <a:bodyPr/>
                    <a:lstStyle/>
                    <a:p>
                      <a:pPr marL="45720" algn="l" fontAlgn="t"/>
                      <a:r>
                        <a:rPr lang="en-US" sz="1000" b="0" i="0" u="none" strike="noStrike" dirty="0" smtClean="0">
                          <a:solidFill>
                            <a:srgbClr val="000000"/>
                          </a:solidFill>
                          <a:effectLst/>
                          <a:latin typeface="Arial"/>
                        </a:rPr>
                        <a:t>Family</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$2,283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$2,438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$2,585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$2,890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$3,394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$3,474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$3,721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$3,962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$4,236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$4,421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$4,518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$4,710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$4,956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11331">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($36)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($39)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($38)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($34)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($54)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($44)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($53)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($42)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($69)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($50)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($48)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($56)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($56)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Text Placeholder 3"/>
          <p:cNvSpPr>
            <a:spLocks noGrp="1"/>
          </p:cNvSpPr>
          <p:nvPr>
            <p:ph type="body" idx="4294967295"/>
          </p:nvPr>
        </p:nvSpPr>
        <p:spPr>
          <a:xfrm>
            <a:off x="152400" y="6248400"/>
            <a:ext cx="7086600" cy="518963"/>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10515387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0"/>
            <a:ext cx="8229600" cy="10668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Percentage of private-sector enrolled employees in a health insurance plan with a deductible, overall and by firm size, 2003-2016</a:t>
            </a:r>
            <a:endParaRPr lang="en-US" dirty="0" smtClean="0">
              <a:effectLst/>
            </a:endParaRPr>
          </a:p>
        </p:txBody>
      </p:sp>
      <p:pic>
        <p:nvPicPr>
          <p:cNvPr id="3074" name="Picture 2" descr="Line chart showing Percentage of private-sector enrolled employees in a health insurance plan with a deductible, overall and by firm size, 2003-2016 for the United States overall, and for small, medium and large employers. The percentage in the United States overall is 52% in 2003 and 84% in 2016. For small employers it is 60% in 2003 and 82% in 2016. For medium employers it is 58% in 2003 and 83% in 2016. For large employers it is 50% in 2003 and 85% in 2016. Small employers = fewer than 50 employees. Medium employers = 50 to 99 employees. Large employers = 100 or more employees."/>
          <p:cNvPicPr>
            <a:picLocks noChangeAspect="1" noChangeArrowheads="1"/>
          </p:cNvPicPr>
          <p:nvPr/>
        </p:nvPicPr>
        <p:blipFill rotWithShape="1">
          <a:blip r:embed="rId2">
            <a:extLst>
              <a:ext uri="{28A0092B-C50C-407E-A947-70E740481C1C}">
                <a14:useLocalDpi xmlns:a14="http://schemas.microsoft.com/office/drawing/2010/main" val="0"/>
              </a:ext>
            </a:extLst>
          </a:blip>
          <a:srcRect b="5833"/>
          <a:stretch/>
        </p:blipFill>
        <p:spPr bwMode="auto">
          <a:xfrm>
            <a:off x="228601" y="1005840"/>
            <a:ext cx="8230108" cy="516636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idx="4294967295"/>
          </p:nvPr>
        </p:nvSpPr>
        <p:spPr>
          <a:xfrm>
            <a:off x="152400" y="6310964"/>
            <a:ext cx="7315200" cy="533400"/>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869922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76200"/>
            <a:ext cx="8229600" cy="9144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Percentage of private-sector enrolled employees in a health insurance plan with a deductible, overall and by firm size, 2003-2016</a:t>
            </a:r>
            <a:endParaRPr lang="en-US" dirty="0" smtClean="0">
              <a:effectLst/>
            </a:endParaRPr>
          </a:p>
        </p:txBody>
      </p:sp>
      <p:graphicFrame>
        <p:nvGraphicFramePr>
          <p:cNvPr id="10" name="Table 9" descr="Table page 33"/>
          <p:cNvGraphicFramePr>
            <a:graphicFrameLocks noGrp="1"/>
          </p:cNvGraphicFramePr>
          <p:nvPr>
            <p:extLst>
              <p:ext uri="{D42A27DB-BD31-4B8C-83A1-F6EECF244321}">
                <p14:modId xmlns:p14="http://schemas.microsoft.com/office/powerpoint/2010/main" val="3530736212"/>
              </p:ext>
            </p:extLst>
          </p:nvPr>
        </p:nvGraphicFramePr>
        <p:xfrm>
          <a:off x="228600" y="2011680"/>
          <a:ext cx="8686800" cy="3017517"/>
        </p:xfrm>
        <a:graphic>
          <a:graphicData uri="http://schemas.openxmlformats.org/drawingml/2006/table">
            <a:tbl>
              <a:tblPr firstRow="1"/>
              <a:tblGrid>
                <a:gridCol w="856445">
                  <a:extLst>
                    <a:ext uri="{9D8B030D-6E8A-4147-A177-3AD203B41FA5}">
                      <a16:colId xmlns:a16="http://schemas.microsoft.com/office/drawing/2014/main" val="20000"/>
                    </a:ext>
                  </a:extLst>
                </a:gridCol>
                <a:gridCol w="602335">
                  <a:extLst>
                    <a:ext uri="{9D8B030D-6E8A-4147-A177-3AD203B41FA5}">
                      <a16:colId xmlns:a16="http://schemas.microsoft.com/office/drawing/2014/main" val="20001"/>
                    </a:ext>
                  </a:extLst>
                </a:gridCol>
                <a:gridCol w="602335">
                  <a:extLst>
                    <a:ext uri="{9D8B030D-6E8A-4147-A177-3AD203B41FA5}">
                      <a16:colId xmlns:a16="http://schemas.microsoft.com/office/drawing/2014/main" val="20002"/>
                    </a:ext>
                  </a:extLst>
                </a:gridCol>
                <a:gridCol w="602335">
                  <a:extLst>
                    <a:ext uri="{9D8B030D-6E8A-4147-A177-3AD203B41FA5}">
                      <a16:colId xmlns:a16="http://schemas.microsoft.com/office/drawing/2014/main" val="20003"/>
                    </a:ext>
                  </a:extLst>
                </a:gridCol>
                <a:gridCol w="602335">
                  <a:extLst>
                    <a:ext uri="{9D8B030D-6E8A-4147-A177-3AD203B41FA5}">
                      <a16:colId xmlns:a16="http://schemas.microsoft.com/office/drawing/2014/main" val="20004"/>
                    </a:ext>
                  </a:extLst>
                </a:gridCol>
                <a:gridCol w="602335">
                  <a:extLst>
                    <a:ext uri="{9D8B030D-6E8A-4147-A177-3AD203B41FA5}">
                      <a16:colId xmlns:a16="http://schemas.microsoft.com/office/drawing/2014/main" val="20005"/>
                    </a:ext>
                  </a:extLst>
                </a:gridCol>
                <a:gridCol w="602335">
                  <a:extLst>
                    <a:ext uri="{9D8B030D-6E8A-4147-A177-3AD203B41FA5}">
                      <a16:colId xmlns:a16="http://schemas.microsoft.com/office/drawing/2014/main" val="20006"/>
                    </a:ext>
                  </a:extLst>
                </a:gridCol>
                <a:gridCol w="602335">
                  <a:extLst>
                    <a:ext uri="{9D8B030D-6E8A-4147-A177-3AD203B41FA5}">
                      <a16:colId xmlns:a16="http://schemas.microsoft.com/office/drawing/2014/main" val="20007"/>
                    </a:ext>
                  </a:extLst>
                </a:gridCol>
                <a:gridCol w="602335">
                  <a:extLst>
                    <a:ext uri="{9D8B030D-6E8A-4147-A177-3AD203B41FA5}">
                      <a16:colId xmlns:a16="http://schemas.microsoft.com/office/drawing/2014/main" val="20008"/>
                    </a:ext>
                  </a:extLst>
                </a:gridCol>
                <a:gridCol w="602335">
                  <a:extLst>
                    <a:ext uri="{9D8B030D-6E8A-4147-A177-3AD203B41FA5}">
                      <a16:colId xmlns:a16="http://schemas.microsoft.com/office/drawing/2014/main" val="20009"/>
                    </a:ext>
                  </a:extLst>
                </a:gridCol>
                <a:gridCol w="602335">
                  <a:extLst>
                    <a:ext uri="{9D8B030D-6E8A-4147-A177-3AD203B41FA5}">
                      <a16:colId xmlns:a16="http://schemas.microsoft.com/office/drawing/2014/main" val="20010"/>
                    </a:ext>
                  </a:extLst>
                </a:gridCol>
                <a:gridCol w="602335">
                  <a:extLst>
                    <a:ext uri="{9D8B030D-6E8A-4147-A177-3AD203B41FA5}">
                      <a16:colId xmlns:a16="http://schemas.microsoft.com/office/drawing/2014/main" val="20011"/>
                    </a:ext>
                  </a:extLst>
                </a:gridCol>
                <a:gridCol w="602335">
                  <a:extLst>
                    <a:ext uri="{9D8B030D-6E8A-4147-A177-3AD203B41FA5}">
                      <a16:colId xmlns:a16="http://schemas.microsoft.com/office/drawing/2014/main" val="20012"/>
                    </a:ext>
                  </a:extLst>
                </a:gridCol>
                <a:gridCol w="602335">
                  <a:extLst>
                    <a:ext uri="{9D8B030D-6E8A-4147-A177-3AD203B41FA5}">
                      <a16:colId xmlns:a16="http://schemas.microsoft.com/office/drawing/2014/main" val="20013"/>
                    </a:ext>
                  </a:extLst>
                </a:gridCol>
              </a:tblGrid>
              <a:tr h="569605">
                <a:tc>
                  <a:txBody>
                    <a:bodyPr/>
                    <a:lstStyle/>
                    <a:p>
                      <a:pPr marL="45720" algn="l" fontAlgn="t"/>
                      <a:r>
                        <a:rPr lang="en-US" sz="1100" b="1" i="0" u="none" strike="noStrike" dirty="0" smtClean="0">
                          <a:solidFill>
                            <a:srgbClr val="000000"/>
                          </a:solidFill>
                          <a:effectLst/>
                          <a:latin typeface="Arial"/>
                        </a:rPr>
                        <a:t>Number of</a:t>
                      </a:r>
                      <a:r>
                        <a:rPr lang="en-US" sz="1100" b="1" i="0" u="none" strike="noStrike" baseline="0" dirty="0" smtClean="0">
                          <a:solidFill>
                            <a:srgbClr val="000000"/>
                          </a:solidFill>
                          <a:effectLst/>
                          <a:latin typeface="Arial"/>
                        </a:rPr>
                        <a:t> </a:t>
                      </a:r>
                      <a:r>
                        <a:rPr lang="en-US" sz="1100" b="1" i="0" u="none" strike="noStrike" dirty="0" smtClean="0">
                          <a:solidFill>
                            <a:srgbClr val="000000"/>
                          </a:solidFill>
                          <a:effectLst/>
                          <a:latin typeface="Arial"/>
                        </a:rPr>
                        <a:t>Employees</a:t>
                      </a:r>
                      <a:endParaRPr lang="en-US" sz="11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305989">
                <a:tc>
                  <a:txBody>
                    <a:bodyPr/>
                    <a:lstStyle/>
                    <a:p>
                      <a:pPr marL="45720" algn="l" fontAlgn="t"/>
                      <a:r>
                        <a:rPr lang="en-US" sz="1000" b="0" i="0" u="none" strike="noStrike" dirty="0" smtClean="0">
                          <a:solidFill>
                            <a:srgbClr val="000000"/>
                          </a:solidFill>
                          <a:effectLst/>
                          <a:latin typeface="Arial"/>
                        </a:rPr>
                        <a:t>U.S</a:t>
                      </a:r>
                      <a:r>
                        <a:rPr lang="en-US" sz="1000" b="0" i="0" u="none" strike="noStrike" dirty="0">
                          <a:solidFill>
                            <a:srgbClr val="000000"/>
                          </a:solidFill>
                          <a:effectLst/>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52.1%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58.7%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63.9%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66.4%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73.8%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77.5%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77.8%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79.6%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81.3%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83.9%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85.4%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84.5%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05989">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05989">
                <a:tc>
                  <a:txBody>
                    <a:bodyPr/>
                    <a:lstStyle/>
                    <a:p>
                      <a:pPr marL="45720" algn="l" fontAlgn="t"/>
                      <a:r>
                        <a:rPr lang="en-US" sz="1000" b="0" i="0" u="none" strike="noStrike" dirty="0" smtClean="0">
                          <a:solidFill>
                            <a:srgbClr val="000000"/>
                          </a:solidFill>
                          <a:effectLst/>
                          <a:latin typeface="Arial"/>
                        </a:rPr>
                        <a:t>&lt;</a:t>
                      </a:r>
                      <a:r>
                        <a:rPr lang="en-US" sz="1000" b="0" i="0" u="none" strike="noStrike" dirty="0">
                          <a:solidFill>
                            <a:srgbClr val="000000"/>
                          </a:solidFill>
                          <a:effectLst/>
                          <a:latin typeface="Arial"/>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59.7%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61.6%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65.5%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66.6%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70.9%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73.5%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75.7%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76.3%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79.5%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79.5%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82.1%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81.7%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05989">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05989">
                <a:tc>
                  <a:txBody>
                    <a:bodyPr/>
                    <a:lstStyle/>
                    <a:p>
                      <a:pPr marL="45720" algn="l" fontAlgn="t"/>
                      <a:r>
                        <a:rPr lang="en-US" sz="1000" b="0" i="0" u="none" strike="noStrike" dirty="0" smtClean="0">
                          <a:solidFill>
                            <a:srgbClr val="000000"/>
                          </a:solidFill>
                          <a:effectLst/>
                          <a:latin typeface="Arial"/>
                        </a:rPr>
                        <a:t>50-99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58.0%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62.5%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61.1%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67.9%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78.2%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79.6%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78.0%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82.4%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85.3%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82.5%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05989">
                <a:tc>
                  <a:txBody>
                    <a:bodyPr/>
                    <a:lstStyle/>
                    <a:p>
                      <a:pPr algn="l" fontAlgn="t"/>
                      <a:r>
                        <a:rPr lang="en-US" sz="1000" b="0" i="0" u="none" strike="noStrike" dirty="0">
                          <a:solidFill>
                            <a:srgbClr val="000000"/>
                          </a:solidFill>
                          <a:effectLst/>
                          <a:latin typeface="Arial"/>
                        </a:rPr>
                        <a:t> </a:t>
                      </a:r>
                      <a:r>
                        <a:rPr lang="en-US" sz="1000" b="0" i="0" u="none" strike="noStrike" dirty="0" smtClean="0">
                          <a:solidFill>
                            <a:srgbClr val="000000"/>
                          </a:solidFill>
                          <a:effectLst/>
                          <a:latin typeface="Arial"/>
                        </a:rPr>
                        <a:t>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05989">
                <a:tc>
                  <a:txBody>
                    <a:bodyPr/>
                    <a:lstStyle/>
                    <a:p>
                      <a:pPr marL="45720" algn="l" fontAlgn="t"/>
                      <a:r>
                        <a:rPr lang="en-US" sz="1000" b="0" i="0" u="none" strike="noStrike" dirty="0" smtClean="0">
                          <a:solidFill>
                            <a:srgbClr val="000000"/>
                          </a:solidFill>
                          <a:effectLst/>
                          <a:latin typeface="Arial"/>
                        </a:rPr>
                        <a:t>100</a:t>
                      </a:r>
                      <a:r>
                        <a:rPr lang="en-US" sz="1000" b="0" i="0" u="none" strike="noStrike" dirty="0">
                          <a:solidFill>
                            <a:srgbClr val="000000"/>
                          </a:solidFill>
                          <a:effectLst/>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49.6%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57.6%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63.8%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66.2%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74.2%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77.8%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77.9%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79.6%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81.9%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84.6%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86.1%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85.2%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305989">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(1.1%)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(1.0%)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(1.0%)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(1.0%)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Text Placeholder 4"/>
          <p:cNvSpPr>
            <a:spLocks noGrp="1"/>
          </p:cNvSpPr>
          <p:nvPr>
            <p:ph type="body" idx="4294967295"/>
          </p:nvPr>
        </p:nvSpPr>
        <p:spPr>
          <a:xfrm>
            <a:off x="152400" y="6324600"/>
            <a:ext cx="7010400" cy="533400"/>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3704278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0"/>
            <a:ext cx="8229600" cy="12192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Average individual deductible (in dollars) per employee enrolled with single coverage in a health insurance plan with a deductible, overall and by firm size, 2003-2016</a:t>
            </a:r>
            <a:endParaRPr lang="en-US" dirty="0" smtClean="0">
              <a:effectLst/>
            </a:endParaRPr>
          </a:p>
        </p:txBody>
      </p:sp>
      <p:pic>
        <p:nvPicPr>
          <p:cNvPr id="1027" name="Picture 3" descr="Line chart showing Average individual deductible (in dollars) per employee enrolled with single coverage in a health insurance plan with a deductible, overall and by firm size, 2003-2016 for the United States overall, and for small, medium and large employers. For the United States overall, average individual deductibles  range from $518 in 2003 to $1,696 in 2016. Small employers show a range of $703 in 2003 to $2,105 in 2016. Medium employers show a range of $647 in 2003 to $2,173 in 2016. Large employers show a range of $427 in 2003 to $1,558 in 2016. Small employers = fewer than 50 employees. Medium employers = 50 to 99 employees. Large employers = 100 or more employe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344168"/>
            <a:ext cx="8230343" cy="475488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idx="4294967295"/>
          </p:nvPr>
        </p:nvSpPr>
        <p:spPr>
          <a:xfrm>
            <a:off x="76200" y="5867400"/>
            <a:ext cx="7086600" cy="990600"/>
          </a:xfrm>
        </p:spPr>
        <p:txBody>
          <a:bodyPr>
            <a:no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 In 2015, the methodology for calibrating the upper edit bound for the individual deductible amount changed, causing the average individual deductible per employee enrolled with single coverage in a heath insurance plan with a deductible to increase by about 5 percent at the national level in 2015 relative to the earlier methodology.</a:t>
            </a:r>
            <a:endParaRPr lang="en-US" sz="1200" b="0" dirty="0" smtClean="0">
              <a:effectLst/>
              <a:latin typeface="+mn-lt"/>
            </a:endParaRPr>
          </a:p>
        </p:txBody>
      </p:sp>
    </p:spTree>
    <p:extLst>
      <p:ext uri="{BB962C8B-B14F-4D97-AF65-F5344CB8AC3E}">
        <p14:creationId xmlns:p14="http://schemas.microsoft.com/office/powerpoint/2010/main" val="2577732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76200"/>
            <a:ext cx="8229600" cy="11430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Average individual deductible (in dollars) per employee enrolled with single coverage in a health insurance plan with a deductible, overall and by firm size, 2003-2016</a:t>
            </a:r>
            <a:endParaRPr lang="en-US" dirty="0" smtClean="0">
              <a:effectLst/>
            </a:endParaRPr>
          </a:p>
        </p:txBody>
      </p:sp>
      <p:graphicFrame>
        <p:nvGraphicFramePr>
          <p:cNvPr id="11" name="Table 10" descr="Table page 35"/>
          <p:cNvGraphicFramePr>
            <a:graphicFrameLocks noGrp="1"/>
          </p:cNvGraphicFramePr>
          <p:nvPr>
            <p:extLst>
              <p:ext uri="{D42A27DB-BD31-4B8C-83A1-F6EECF244321}">
                <p14:modId xmlns:p14="http://schemas.microsoft.com/office/powerpoint/2010/main" val="98602712"/>
              </p:ext>
            </p:extLst>
          </p:nvPr>
        </p:nvGraphicFramePr>
        <p:xfrm>
          <a:off x="228600" y="2011680"/>
          <a:ext cx="8686800" cy="3017517"/>
        </p:xfrm>
        <a:graphic>
          <a:graphicData uri="http://schemas.openxmlformats.org/drawingml/2006/table">
            <a:tbl>
              <a:tblPr firstRow="1"/>
              <a:tblGrid>
                <a:gridCol w="856445">
                  <a:extLst>
                    <a:ext uri="{9D8B030D-6E8A-4147-A177-3AD203B41FA5}">
                      <a16:colId xmlns:a16="http://schemas.microsoft.com/office/drawing/2014/main" val="20000"/>
                    </a:ext>
                  </a:extLst>
                </a:gridCol>
                <a:gridCol w="602335">
                  <a:extLst>
                    <a:ext uri="{9D8B030D-6E8A-4147-A177-3AD203B41FA5}">
                      <a16:colId xmlns:a16="http://schemas.microsoft.com/office/drawing/2014/main" val="20001"/>
                    </a:ext>
                  </a:extLst>
                </a:gridCol>
                <a:gridCol w="602335">
                  <a:extLst>
                    <a:ext uri="{9D8B030D-6E8A-4147-A177-3AD203B41FA5}">
                      <a16:colId xmlns:a16="http://schemas.microsoft.com/office/drawing/2014/main" val="20002"/>
                    </a:ext>
                  </a:extLst>
                </a:gridCol>
                <a:gridCol w="602335">
                  <a:extLst>
                    <a:ext uri="{9D8B030D-6E8A-4147-A177-3AD203B41FA5}">
                      <a16:colId xmlns:a16="http://schemas.microsoft.com/office/drawing/2014/main" val="20003"/>
                    </a:ext>
                  </a:extLst>
                </a:gridCol>
                <a:gridCol w="602335">
                  <a:extLst>
                    <a:ext uri="{9D8B030D-6E8A-4147-A177-3AD203B41FA5}">
                      <a16:colId xmlns:a16="http://schemas.microsoft.com/office/drawing/2014/main" val="20004"/>
                    </a:ext>
                  </a:extLst>
                </a:gridCol>
                <a:gridCol w="602335">
                  <a:extLst>
                    <a:ext uri="{9D8B030D-6E8A-4147-A177-3AD203B41FA5}">
                      <a16:colId xmlns:a16="http://schemas.microsoft.com/office/drawing/2014/main" val="20005"/>
                    </a:ext>
                  </a:extLst>
                </a:gridCol>
                <a:gridCol w="602335">
                  <a:extLst>
                    <a:ext uri="{9D8B030D-6E8A-4147-A177-3AD203B41FA5}">
                      <a16:colId xmlns:a16="http://schemas.microsoft.com/office/drawing/2014/main" val="20006"/>
                    </a:ext>
                  </a:extLst>
                </a:gridCol>
                <a:gridCol w="602335">
                  <a:extLst>
                    <a:ext uri="{9D8B030D-6E8A-4147-A177-3AD203B41FA5}">
                      <a16:colId xmlns:a16="http://schemas.microsoft.com/office/drawing/2014/main" val="20007"/>
                    </a:ext>
                  </a:extLst>
                </a:gridCol>
                <a:gridCol w="602335">
                  <a:extLst>
                    <a:ext uri="{9D8B030D-6E8A-4147-A177-3AD203B41FA5}">
                      <a16:colId xmlns:a16="http://schemas.microsoft.com/office/drawing/2014/main" val="20008"/>
                    </a:ext>
                  </a:extLst>
                </a:gridCol>
                <a:gridCol w="602335">
                  <a:extLst>
                    <a:ext uri="{9D8B030D-6E8A-4147-A177-3AD203B41FA5}">
                      <a16:colId xmlns:a16="http://schemas.microsoft.com/office/drawing/2014/main" val="20009"/>
                    </a:ext>
                  </a:extLst>
                </a:gridCol>
                <a:gridCol w="602335">
                  <a:extLst>
                    <a:ext uri="{9D8B030D-6E8A-4147-A177-3AD203B41FA5}">
                      <a16:colId xmlns:a16="http://schemas.microsoft.com/office/drawing/2014/main" val="20010"/>
                    </a:ext>
                  </a:extLst>
                </a:gridCol>
                <a:gridCol w="602335">
                  <a:extLst>
                    <a:ext uri="{9D8B030D-6E8A-4147-A177-3AD203B41FA5}">
                      <a16:colId xmlns:a16="http://schemas.microsoft.com/office/drawing/2014/main" val="20011"/>
                    </a:ext>
                  </a:extLst>
                </a:gridCol>
                <a:gridCol w="602335">
                  <a:extLst>
                    <a:ext uri="{9D8B030D-6E8A-4147-A177-3AD203B41FA5}">
                      <a16:colId xmlns:a16="http://schemas.microsoft.com/office/drawing/2014/main" val="20012"/>
                    </a:ext>
                  </a:extLst>
                </a:gridCol>
                <a:gridCol w="602335">
                  <a:extLst>
                    <a:ext uri="{9D8B030D-6E8A-4147-A177-3AD203B41FA5}">
                      <a16:colId xmlns:a16="http://schemas.microsoft.com/office/drawing/2014/main" val="20013"/>
                    </a:ext>
                  </a:extLst>
                </a:gridCol>
              </a:tblGrid>
              <a:tr h="569605">
                <a:tc>
                  <a:txBody>
                    <a:bodyPr/>
                    <a:lstStyle/>
                    <a:p>
                      <a:pPr marL="45720" algn="l" fontAlgn="t"/>
                      <a:r>
                        <a:rPr lang="en-US" sz="1100" b="1" i="0" u="none" strike="noStrike" dirty="0" smtClean="0">
                          <a:solidFill>
                            <a:srgbClr val="000000"/>
                          </a:solidFill>
                          <a:effectLst/>
                          <a:latin typeface="Arial"/>
                        </a:rPr>
                        <a:t>Number </a:t>
                      </a:r>
                      <a:r>
                        <a:rPr lang="en-US" sz="1100" b="1" i="0" u="none" strike="noStrike" dirty="0">
                          <a:solidFill>
                            <a:srgbClr val="000000"/>
                          </a:solidFill>
                          <a:effectLst/>
                          <a:latin typeface="Arial"/>
                        </a:rPr>
                        <a:t>of </a:t>
                      </a:r>
                      <a:r>
                        <a:rPr lang="en-US" sz="1100" b="1" i="0" u="none" strike="noStrike" dirty="0" smtClean="0">
                          <a:solidFill>
                            <a:srgbClr val="000000"/>
                          </a:solidFill>
                          <a:effectLst/>
                          <a:latin typeface="Arial"/>
                        </a:rPr>
                        <a:t>Employees</a:t>
                      </a:r>
                      <a:endParaRPr lang="en-US" sz="11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305989">
                <a:tc>
                  <a:txBody>
                    <a:bodyPr/>
                    <a:lstStyle/>
                    <a:p>
                      <a:pPr marL="45720" algn="l" fontAlgn="t"/>
                      <a:r>
                        <a:rPr lang="en-US" sz="1000" b="0" i="0" u="none" strike="noStrike" dirty="0" smtClean="0">
                          <a:solidFill>
                            <a:srgbClr val="000000"/>
                          </a:solidFill>
                          <a:effectLst/>
                          <a:latin typeface="Arial"/>
                        </a:rPr>
                        <a:t>U.S</a:t>
                      </a:r>
                      <a:r>
                        <a:rPr lang="en-US" sz="1000" b="0" i="0" u="none" strike="noStrike" dirty="0">
                          <a:solidFill>
                            <a:srgbClr val="000000"/>
                          </a:solidFill>
                          <a:effectLst/>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$518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$573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$652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$714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$869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$917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$1,025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$1,123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$1,167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$1,273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$1,353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a:solidFill>
                            <a:srgbClr val="000000"/>
                          </a:solidFill>
                          <a:effectLst/>
                          <a:latin typeface="Arial"/>
                        </a:rPr>
                        <a:t>$1,541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$1,696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05989">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05989">
                <a:tc>
                  <a:txBody>
                    <a:bodyPr/>
                    <a:lstStyle/>
                    <a:p>
                      <a:pPr marL="45720" algn="l" fontAlgn="t"/>
                      <a:r>
                        <a:rPr lang="en-US" sz="1000" b="0" i="0" u="none" strike="noStrike" dirty="0" smtClean="0">
                          <a:solidFill>
                            <a:srgbClr val="000000"/>
                          </a:solidFill>
                          <a:effectLst/>
                          <a:latin typeface="Arial"/>
                        </a:rPr>
                        <a:t>&lt;</a:t>
                      </a:r>
                      <a:r>
                        <a:rPr lang="en-US" sz="1000" b="0" i="0" u="none" strike="noStrike" dirty="0">
                          <a:solidFill>
                            <a:srgbClr val="000000"/>
                          </a:solidFill>
                          <a:effectLst/>
                          <a:latin typeface="Arial"/>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$703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$849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$929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$1,007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$1,177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$1,283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$1,447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$1,561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$1,628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$1,695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$1,777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$1,964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$2,105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05989">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($13)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($35)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05989">
                <a:tc>
                  <a:txBody>
                    <a:bodyPr/>
                    <a:lstStyle/>
                    <a:p>
                      <a:pPr marL="45720" algn="l" fontAlgn="t"/>
                      <a:r>
                        <a:rPr lang="en-US" sz="1000" b="0" i="0" u="none" strike="noStrike" dirty="0" smtClean="0">
                          <a:solidFill>
                            <a:srgbClr val="000000"/>
                          </a:solidFill>
                          <a:effectLst/>
                          <a:latin typeface="Arial"/>
                        </a:rPr>
                        <a:t>50-99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$647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$733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$836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$855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$1,149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$1,249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$1,522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$1,543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$1,622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$1,755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$1,744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$2,008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$2,173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05989">
                <a:tc>
                  <a:txBody>
                    <a:bodyPr/>
                    <a:lstStyle/>
                    <a:p>
                      <a:pPr algn="l" fontAlgn="t"/>
                      <a:r>
                        <a:rPr lang="en-US" sz="1000" b="0" i="0" u="none" strike="noStrike" dirty="0">
                          <a:solidFill>
                            <a:srgbClr val="000000"/>
                          </a:solidFill>
                          <a:effectLst/>
                          <a:latin typeface="Arial"/>
                        </a:rPr>
                        <a:t> </a:t>
                      </a:r>
                      <a:r>
                        <a:rPr lang="en-US" sz="1000" b="0" i="0" u="none" strike="noStrike" dirty="0" smtClean="0">
                          <a:solidFill>
                            <a:srgbClr val="000000"/>
                          </a:solidFill>
                          <a:effectLst/>
                          <a:latin typeface="Arial"/>
                        </a:rPr>
                        <a:t>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($46)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05989">
                <a:tc>
                  <a:txBody>
                    <a:bodyPr/>
                    <a:lstStyle/>
                    <a:p>
                      <a:pPr marL="45720" algn="l" fontAlgn="t"/>
                      <a:r>
                        <a:rPr lang="en-US" sz="1000" b="0" i="0" u="none" strike="noStrike" dirty="0" smtClean="0">
                          <a:solidFill>
                            <a:srgbClr val="000000"/>
                          </a:solidFill>
                          <a:effectLst/>
                          <a:latin typeface="Arial"/>
                        </a:rPr>
                        <a:t>100</a:t>
                      </a:r>
                      <a:r>
                        <a:rPr lang="en-US" sz="1000" b="0" i="0" u="none" strike="noStrike" dirty="0">
                          <a:solidFill>
                            <a:srgbClr val="000000"/>
                          </a:solidFill>
                          <a:effectLst/>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$427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$457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$539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$605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$740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$774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$852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$951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$989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$1,106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$1,205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$1,383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a:solidFill>
                            <a:srgbClr val="000000"/>
                          </a:solidFill>
                          <a:effectLst/>
                          <a:latin typeface="Arial"/>
                        </a:rPr>
                        <a:t>$1,558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305989">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($10)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($11)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($12)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($7)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($20)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($14)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($10)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($19)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($14)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($18)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($18)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Text Placeholder 4"/>
          <p:cNvSpPr>
            <a:spLocks noGrp="1"/>
          </p:cNvSpPr>
          <p:nvPr>
            <p:ph type="body" idx="4294967295"/>
          </p:nvPr>
        </p:nvSpPr>
        <p:spPr>
          <a:xfrm>
            <a:off x="152400" y="5747398"/>
            <a:ext cx="6934200" cy="1173163"/>
          </a:xfrm>
        </p:spPr>
        <p:txBody>
          <a:bodyPr>
            <a:no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 In 2015, the methodology for calibrating the upper edit bound for the individual deductible amount changed, causing the average individual deductible per employee enrolled with single coverage in a heath insurance plan with a deductible to increase by about 5 percent at the national level in 2015 relative to the earlier methodology.</a:t>
            </a:r>
            <a:endParaRPr lang="en-US" sz="1200" b="0" dirty="0" smtClean="0">
              <a:effectLst/>
              <a:latin typeface="+mn-lt"/>
            </a:endParaRPr>
          </a:p>
          <a:p>
            <a:pPr marL="0" indent="0" algn="l">
              <a:spcBef>
                <a:spcPts val="0"/>
              </a:spcBef>
            </a:pPr>
            <a:endParaRPr lang="en-US" sz="1200" b="0" dirty="0">
              <a:latin typeface="+mn-lt"/>
            </a:endParaRPr>
          </a:p>
        </p:txBody>
      </p:sp>
    </p:spTree>
    <p:extLst>
      <p:ext uri="{BB962C8B-B14F-4D97-AF65-F5344CB8AC3E}">
        <p14:creationId xmlns:p14="http://schemas.microsoft.com/office/powerpoint/2010/main" val="3130809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152400"/>
            <a:ext cx="8229600" cy="7620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Percentage of private-sector employees in establishments that offer health insurance, by State, firm size &lt;50 employees, 2016</a:t>
            </a:r>
            <a:endParaRPr lang="en-US" dirty="0" smtClean="0">
              <a:effectLst/>
            </a:endParaRPr>
          </a:p>
        </p:txBody>
      </p:sp>
      <p:pic>
        <p:nvPicPr>
          <p:cNvPr id="8" name="template.png" descr="Map showing Percentage of private-sector employees in establishments that offer health insurance, by State, firm size &lt;50 employees in 2016. States that are significantly below the national average of 47.7% are Alaska, Idaho, Montana, Arizona, Nebraska, West Virginia, North Carolina, South Carolina, Georgia, and Florida. States significantly above the national average are Hawaii, Ohio, New York, New Jersey, Massachusetts, Connecticut, Rhode Island, and Washington DC."/>
          <p:cNvPicPr>
            <a:picLocks noChangeAspect="1"/>
          </p:cNvPicPr>
          <p:nvPr/>
        </p:nvPicPr>
        <p:blipFill rotWithShape="1">
          <a:blip r:embed="rId3"/>
          <a:stretch>
            <a:fillRect/>
          </a:stretch>
        </p:blipFill>
        <p:spPr>
          <a:xfrm>
            <a:off x="987553" y="987553"/>
            <a:ext cx="7168303" cy="5376227"/>
          </a:xfrm>
          <a:prstGeom prst="rect">
            <a:avLst/>
          </a:prstGeom>
        </p:spPr>
      </p:pic>
      <p:pic>
        <p:nvPicPr>
          <p:cNvPr id="12" name="Picture 3" descr="MEPS Medical Expenditure Panel Surve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1" y="6353187"/>
            <a:ext cx="809054" cy="2894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HRQ Agency for Healthcare Research and Quality logo"/>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1" y="6289226"/>
            <a:ext cx="916718" cy="4925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1" y="6428601"/>
            <a:ext cx="6934200" cy="276999"/>
          </a:xfrm>
          <a:prstGeom prst="rect">
            <a:avLst/>
          </a:prstGeom>
        </p:spPr>
        <p:txBody>
          <a:bodyPr wrap="square">
            <a:spAutoFit/>
          </a:bodyPr>
          <a:lstStyle/>
          <a:p>
            <a:r>
              <a:rPr lang="en-US" sz="1200" b="1" dirty="0" smtClean="0"/>
              <a:t>Source: </a:t>
            </a:r>
            <a:r>
              <a:rPr lang="en-US" sz="1200" dirty="0" smtClean="0"/>
              <a:t>Medical </a:t>
            </a:r>
            <a:r>
              <a:rPr lang="en-US" sz="1200" dirty="0"/>
              <a:t>Expenditure Panel Survey-Insurance Component, private-sector establishments, </a:t>
            </a:r>
            <a:r>
              <a:rPr lang="en-US" sz="1200" dirty="0" smtClean="0"/>
              <a:t>2016.</a:t>
            </a:r>
          </a:p>
        </p:txBody>
      </p:sp>
    </p:spTree>
    <p:extLst>
      <p:ext uri="{BB962C8B-B14F-4D97-AF65-F5344CB8AC3E}">
        <p14:creationId xmlns:p14="http://schemas.microsoft.com/office/powerpoint/2010/main" val="3538774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76200"/>
            <a:ext cx="8229600" cy="8382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Percentage of private-sector employees in establishments that offer health insurance, by State, firm size &lt;50 employees, 2016</a:t>
            </a:r>
            <a:endParaRPr lang="en-US" dirty="0" smtClean="0">
              <a:effectLst/>
            </a:endParaRPr>
          </a:p>
        </p:txBody>
      </p:sp>
      <p:graphicFrame>
        <p:nvGraphicFramePr>
          <p:cNvPr id="8" name="Table 7" descr="Table page 5"/>
          <p:cNvGraphicFramePr>
            <a:graphicFrameLocks noGrp="1"/>
          </p:cNvGraphicFramePr>
          <p:nvPr>
            <p:extLst>
              <p:ext uri="{D42A27DB-BD31-4B8C-83A1-F6EECF244321}">
                <p14:modId xmlns:p14="http://schemas.microsoft.com/office/powerpoint/2010/main" val="3946372999"/>
              </p:ext>
            </p:extLst>
          </p:nvPr>
        </p:nvGraphicFramePr>
        <p:xfrm>
          <a:off x="1447800" y="1069848"/>
          <a:ext cx="6172201" cy="5181600"/>
        </p:xfrm>
        <a:graphic>
          <a:graphicData uri="http://schemas.openxmlformats.org/drawingml/2006/table">
            <a:tbl>
              <a:tblPr firstRow="1"/>
              <a:tblGrid>
                <a:gridCol w="1154334">
                  <a:extLst>
                    <a:ext uri="{9D8B030D-6E8A-4147-A177-3AD203B41FA5}">
                      <a16:colId xmlns:a16="http://schemas.microsoft.com/office/drawing/2014/main" val="20000"/>
                    </a:ext>
                  </a:extLst>
                </a:gridCol>
                <a:gridCol w="916995">
                  <a:extLst>
                    <a:ext uri="{9D8B030D-6E8A-4147-A177-3AD203B41FA5}">
                      <a16:colId xmlns:a16="http://schemas.microsoft.com/office/drawing/2014/main" val="20001"/>
                    </a:ext>
                  </a:extLst>
                </a:gridCol>
                <a:gridCol w="1154334">
                  <a:extLst>
                    <a:ext uri="{9D8B030D-6E8A-4147-A177-3AD203B41FA5}">
                      <a16:colId xmlns:a16="http://schemas.microsoft.com/office/drawing/2014/main" val="20002"/>
                    </a:ext>
                  </a:extLst>
                </a:gridCol>
                <a:gridCol w="916995">
                  <a:extLst>
                    <a:ext uri="{9D8B030D-6E8A-4147-A177-3AD203B41FA5}">
                      <a16:colId xmlns:a16="http://schemas.microsoft.com/office/drawing/2014/main" val="20003"/>
                    </a:ext>
                  </a:extLst>
                </a:gridCol>
                <a:gridCol w="1154334">
                  <a:extLst>
                    <a:ext uri="{9D8B030D-6E8A-4147-A177-3AD203B41FA5}">
                      <a16:colId xmlns:a16="http://schemas.microsoft.com/office/drawing/2014/main" val="20004"/>
                    </a:ext>
                  </a:extLst>
                </a:gridCol>
                <a:gridCol w="875209">
                  <a:extLst>
                    <a:ext uri="{9D8B030D-6E8A-4147-A177-3AD203B41FA5}">
                      <a16:colId xmlns:a16="http://schemas.microsoft.com/office/drawing/2014/main" val="20005"/>
                    </a:ext>
                  </a:extLst>
                </a:gridCol>
              </a:tblGrid>
              <a:tr h="140167">
                <a:tc>
                  <a:txBody>
                    <a:bodyPr/>
                    <a:lstStyle/>
                    <a:p>
                      <a:pPr algn="l" fontAlgn="t"/>
                      <a:r>
                        <a:rPr lang="en-US" sz="1000" b="0" i="0" u="none" strike="noStrike" dirty="0" smtClean="0">
                          <a:solidFill>
                            <a:srgbClr val="000000"/>
                          </a:solidFill>
                          <a:effectLst/>
                          <a:latin typeface="Arial"/>
                        </a:rPr>
                        <a:t> Alabama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000" b="0" i="0" u="none" strike="noStrike" dirty="0" smtClean="0">
                          <a:solidFill>
                            <a:srgbClr val="000000"/>
                          </a:solidFill>
                          <a:effectLst/>
                          <a:latin typeface="Arial"/>
                        </a:rPr>
                        <a:t>48.1%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1000" b="0" i="0" u="none" strike="noStrike" dirty="0" smtClean="0">
                          <a:solidFill>
                            <a:srgbClr val="000000"/>
                          </a:solidFill>
                          <a:effectLst/>
                          <a:latin typeface="Arial"/>
                        </a:rPr>
                        <a:t> Kentucky</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000" b="0" i="0" u="none" strike="noStrike" dirty="0" smtClean="0">
                          <a:solidFill>
                            <a:srgbClr val="000000"/>
                          </a:solidFill>
                          <a:effectLst/>
                          <a:latin typeface="Arial"/>
                        </a:rPr>
                        <a:t>47.2%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1000" b="0" i="0" u="none" strike="noStrike" dirty="0" smtClean="0">
                          <a:solidFill>
                            <a:srgbClr val="000000"/>
                          </a:solidFill>
                          <a:effectLst/>
                          <a:latin typeface="Arial"/>
                        </a:rPr>
                        <a:t> North </a:t>
                      </a:r>
                      <a:r>
                        <a:rPr lang="en-US" sz="1000" b="0" i="0" u="none" strike="noStrike" dirty="0">
                          <a:solidFill>
                            <a:srgbClr val="000000"/>
                          </a:solidFill>
                          <a:effectLst/>
                          <a:latin typeface="Arial"/>
                        </a:rPr>
                        <a:t>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000" b="0" i="0" u="none" strike="noStrike" dirty="0" smtClean="0">
                          <a:solidFill>
                            <a:srgbClr val="000000"/>
                          </a:solidFill>
                          <a:effectLst/>
                          <a:latin typeface="Arial"/>
                        </a:rPr>
                        <a:t>53.3%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effectLst/>
                          <a:latin typeface="Arial"/>
                        </a:rPr>
                        <a:t>(4.1%)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140167">
                <a:tc>
                  <a:txBody>
                    <a:bodyPr/>
                    <a:lstStyle/>
                    <a:p>
                      <a:pPr algn="l" fontAlgn="t"/>
                      <a:r>
                        <a:rPr lang="en-US" sz="1000" b="0" i="0" u="none" strike="noStrike" dirty="0" smtClean="0">
                          <a:solidFill>
                            <a:srgbClr val="000000"/>
                          </a:solidFill>
                          <a:effectLst/>
                          <a:latin typeface="Arial"/>
                        </a:rPr>
                        <a:t> Alaska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31.2%*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Louisiana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49.0%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Ohio</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57.3%*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(3.9%)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(3.3%)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40167">
                <a:tc>
                  <a:txBody>
                    <a:bodyPr/>
                    <a:lstStyle/>
                    <a:p>
                      <a:pPr algn="l" fontAlgn="t"/>
                      <a:r>
                        <a:rPr lang="en-US" sz="1000" b="0" i="0" u="none" strike="noStrike" dirty="0" smtClean="0">
                          <a:solidFill>
                            <a:srgbClr val="000000"/>
                          </a:solidFill>
                          <a:effectLst/>
                          <a:latin typeface="Arial"/>
                        </a:rPr>
                        <a:t> Arizona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39.0%*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Maine</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47.2%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Oklahoma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54.9%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(4.0%)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(3.7%)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(3.6%)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40167">
                <a:tc>
                  <a:txBody>
                    <a:bodyPr/>
                    <a:lstStyle/>
                    <a:p>
                      <a:pPr algn="l" fontAlgn="t"/>
                      <a:r>
                        <a:rPr lang="en-US" sz="1000" b="0" i="0" u="none" strike="noStrike" dirty="0" smtClean="0">
                          <a:solidFill>
                            <a:srgbClr val="000000"/>
                          </a:solidFill>
                          <a:effectLst/>
                          <a:latin typeface="Arial"/>
                        </a:rPr>
                        <a:t> Arkansas</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Maryland</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49.0%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Oregon</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42.5%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40167">
                <a:tc>
                  <a:txBody>
                    <a:bodyPr/>
                    <a:lstStyle/>
                    <a:p>
                      <a:pPr algn="l" fontAlgn="t"/>
                      <a:r>
                        <a:rPr lang="en-US" sz="1000" b="0" i="0" u="none" strike="noStrike" dirty="0" smtClean="0">
                          <a:solidFill>
                            <a:srgbClr val="000000"/>
                          </a:solidFill>
                          <a:effectLst/>
                          <a:latin typeface="Arial"/>
                        </a:rPr>
                        <a:t> California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Massachusetts</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58.0%*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Pennsylvania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53.2%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(3.8%)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40167">
                <a:tc>
                  <a:txBody>
                    <a:bodyPr/>
                    <a:lstStyle/>
                    <a:p>
                      <a:pPr algn="l" fontAlgn="t"/>
                      <a:r>
                        <a:rPr lang="en-US" sz="1000" b="0" i="0" u="none" strike="noStrike" dirty="0" smtClean="0">
                          <a:solidFill>
                            <a:srgbClr val="000000"/>
                          </a:solidFill>
                          <a:effectLst/>
                          <a:latin typeface="Arial"/>
                        </a:rPr>
                        <a:t> Colorado</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46.5%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Michigan</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46.2%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Rhode </a:t>
                      </a:r>
                      <a:r>
                        <a:rPr lang="en-US" sz="1000" b="0" i="0" u="none" strike="noStrike" dirty="0">
                          <a:solidFill>
                            <a:srgbClr val="000000"/>
                          </a:solidFill>
                          <a:effectLst/>
                          <a:latin typeface="Arial"/>
                        </a:rPr>
                        <a:t>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61.6%*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(3.6%)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40167">
                <a:tc>
                  <a:txBody>
                    <a:bodyPr/>
                    <a:lstStyle/>
                    <a:p>
                      <a:pPr algn="l" fontAlgn="t"/>
                      <a:r>
                        <a:rPr lang="en-US" sz="1000" b="0" i="0" u="none" strike="noStrike" dirty="0" smtClean="0">
                          <a:solidFill>
                            <a:srgbClr val="000000"/>
                          </a:solidFill>
                          <a:effectLst/>
                          <a:latin typeface="Arial"/>
                        </a:rPr>
                        <a:t> Connecticut</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56.3%*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Minnesota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45.7%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South </a:t>
                      </a:r>
                      <a:r>
                        <a:rPr lang="en-US" sz="1000" b="0" i="0" u="none" strike="noStrike" dirty="0">
                          <a:solidFill>
                            <a:srgbClr val="000000"/>
                          </a:solidFill>
                          <a:effectLst/>
                          <a:latin typeface="Arial"/>
                        </a:rPr>
                        <a:t>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34.4%*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(3.3%)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40167">
                <a:tc>
                  <a:txBody>
                    <a:bodyPr/>
                    <a:lstStyle/>
                    <a:p>
                      <a:pPr algn="l" fontAlgn="t"/>
                      <a:r>
                        <a:rPr lang="en-US" sz="1000" b="0" i="0" u="none" strike="noStrike" dirty="0" smtClean="0">
                          <a:solidFill>
                            <a:srgbClr val="000000"/>
                          </a:solidFill>
                          <a:effectLst/>
                          <a:latin typeface="Arial"/>
                        </a:rPr>
                        <a:t> Delaware</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Mississippi</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45.4%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South </a:t>
                      </a:r>
                      <a:r>
                        <a:rPr lang="en-US" sz="1000" b="0" i="0" u="none" strike="noStrike" dirty="0">
                          <a:solidFill>
                            <a:srgbClr val="000000"/>
                          </a:solidFill>
                          <a:effectLst/>
                          <a:latin typeface="Arial"/>
                        </a:rPr>
                        <a:t>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51.3%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(3.8%)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140167">
                <a:tc>
                  <a:txBody>
                    <a:bodyPr/>
                    <a:lstStyle/>
                    <a:p>
                      <a:pPr algn="l" fontAlgn="t"/>
                      <a:r>
                        <a:rPr lang="en-US" sz="1000" b="0" i="0" u="none" strike="noStrike" dirty="0" smtClean="0">
                          <a:solidFill>
                            <a:srgbClr val="000000"/>
                          </a:solidFill>
                          <a:effectLst/>
                          <a:latin typeface="Arial"/>
                        </a:rPr>
                        <a:t> District </a:t>
                      </a:r>
                      <a:r>
                        <a:rPr lang="en-US" sz="1000" b="0" i="0" u="none" strike="noStrike" dirty="0">
                          <a:solidFill>
                            <a:srgbClr val="000000"/>
                          </a:solidFill>
                          <a:effectLst/>
                          <a:latin typeface="Arial"/>
                        </a:rPr>
                        <a:t>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65.6%*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Missouri</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45.5%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Tennessee</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42.7%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(4.3%)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(3.8%)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140167">
                <a:tc>
                  <a:txBody>
                    <a:bodyPr/>
                    <a:lstStyle/>
                    <a:p>
                      <a:pPr algn="l" fontAlgn="t"/>
                      <a:r>
                        <a:rPr lang="en-US" sz="1000" b="0" i="0" u="none" strike="noStrike" dirty="0" smtClean="0">
                          <a:solidFill>
                            <a:srgbClr val="000000"/>
                          </a:solidFill>
                          <a:effectLst/>
                          <a:latin typeface="Arial"/>
                        </a:rPr>
                        <a:t> Florida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39.2%*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Montana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32.5%*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Texas</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43.2%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(3.4%)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(2.7%)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140167">
                <a:tc>
                  <a:txBody>
                    <a:bodyPr/>
                    <a:lstStyle/>
                    <a:p>
                      <a:pPr algn="l" fontAlgn="t"/>
                      <a:r>
                        <a:rPr lang="en-US" sz="1000" b="0" i="0" u="none" strike="noStrike" dirty="0" smtClean="0">
                          <a:solidFill>
                            <a:srgbClr val="000000"/>
                          </a:solidFill>
                          <a:effectLst/>
                          <a:latin typeface="Arial"/>
                        </a:rPr>
                        <a:t> Georgia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38.2%*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Nebraska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36.2%*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Utah</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42.2%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0"/>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(3.7%)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(3.9%)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1"/>
                  </a:ext>
                </a:extLst>
              </a:tr>
              <a:tr h="140167">
                <a:tc>
                  <a:txBody>
                    <a:bodyPr/>
                    <a:lstStyle/>
                    <a:p>
                      <a:pPr algn="l" fontAlgn="t"/>
                      <a:r>
                        <a:rPr lang="en-US" sz="1000" b="0" i="0" u="none" strike="noStrike" dirty="0" smtClean="0">
                          <a:solidFill>
                            <a:srgbClr val="000000"/>
                          </a:solidFill>
                          <a:effectLst/>
                          <a:latin typeface="Arial"/>
                        </a:rPr>
                        <a:t> Hawaii</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89.4%*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Nevada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55.0%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Vermont</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48.0%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2"/>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3"/>
                  </a:ext>
                </a:extLst>
              </a:tr>
              <a:tr h="140167">
                <a:tc>
                  <a:txBody>
                    <a:bodyPr/>
                    <a:lstStyle/>
                    <a:p>
                      <a:pPr algn="l" fontAlgn="t"/>
                      <a:r>
                        <a:rPr lang="en-US" sz="1000" b="0" i="0" u="none" strike="noStrike" dirty="0" smtClean="0">
                          <a:solidFill>
                            <a:srgbClr val="000000"/>
                          </a:solidFill>
                          <a:effectLst/>
                          <a:latin typeface="Arial"/>
                        </a:rPr>
                        <a:t> Idaho</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34.7%*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New </a:t>
                      </a:r>
                      <a:r>
                        <a:rPr lang="en-US" sz="1000" b="0" i="0" u="none" strike="noStrike" dirty="0">
                          <a:solidFill>
                            <a:srgbClr val="000000"/>
                          </a:solidFill>
                          <a:effectLst/>
                          <a:latin typeface="Arial"/>
                        </a:rPr>
                        <a:t>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51.9%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Virginia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52.4%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4"/>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5"/>
                  </a:ext>
                </a:extLst>
              </a:tr>
              <a:tr h="140167">
                <a:tc>
                  <a:txBody>
                    <a:bodyPr/>
                    <a:lstStyle/>
                    <a:p>
                      <a:pPr algn="l" fontAlgn="t"/>
                      <a:r>
                        <a:rPr lang="en-US" sz="1000" b="0" i="0" u="none" strike="noStrike" dirty="0" smtClean="0">
                          <a:solidFill>
                            <a:srgbClr val="000000"/>
                          </a:solidFill>
                          <a:effectLst/>
                          <a:latin typeface="Arial"/>
                        </a:rPr>
                        <a:t> Illinois</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45.7%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New </a:t>
                      </a:r>
                      <a:r>
                        <a:rPr lang="en-US" sz="1000" b="0" i="0" u="none" strike="noStrike" dirty="0">
                          <a:solidFill>
                            <a:srgbClr val="000000"/>
                          </a:solidFill>
                          <a:effectLst/>
                          <a:latin typeface="Arial"/>
                        </a:rPr>
                        <a:t>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56.9%*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Washington</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44.7%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6"/>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7"/>
                  </a:ext>
                </a:extLst>
              </a:tr>
              <a:tr h="140167">
                <a:tc>
                  <a:txBody>
                    <a:bodyPr/>
                    <a:lstStyle/>
                    <a:p>
                      <a:pPr algn="l" fontAlgn="t"/>
                      <a:r>
                        <a:rPr lang="en-US" sz="1000" b="0" i="0" u="none" strike="noStrike" dirty="0" smtClean="0">
                          <a:solidFill>
                            <a:srgbClr val="000000"/>
                          </a:solidFill>
                          <a:effectLst/>
                          <a:latin typeface="Arial"/>
                        </a:rPr>
                        <a:t> Indiana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41.9%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New </a:t>
                      </a:r>
                      <a:r>
                        <a:rPr lang="en-US" sz="1000" b="0" i="0" u="none" strike="noStrike" dirty="0">
                          <a:solidFill>
                            <a:srgbClr val="000000"/>
                          </a:solidFill>
                          <a:effectLst/>
                          <a:latin typeface="Arial"/>
                        </a:rPr>
                        <a:t>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44.8%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West </a:t>
                      </a:r>
                      <a:r>
                        <a:rPr lang="en-US" sz="1000" b="0" i="0" u="none" strike="noStrike" dirty="0">
                          <a:solidFill>
                            <a:srgbClr val="000000"/>
                          </a:solidFill>
                          <a:effectLst/>
                          <a:latin typeface="Arial"/>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38.7%*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8"/>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9"/>
                  </a:ext>
                </a:extLst>
              </a:tr>
              <a:tr h="140167">
                <a:tc>
                  <a:txBody>
                    <a:bodyPr/>
                    <a:lstStyle/>
                    <a:p>
                      <a:pPr algn="l" fontAlgn="t"/>
                      <a:r>
                        <a:rPr lang="en-US" sz="1000" b="0" i="0" u="none" strike="noStrike" dirty="0" smtClean="0">
                          <a:solidFill>
                            <a:srgbClr val="000000"/>
                          </a:solidFill>
                          <a:effectLst/>
                          <a:latin typeface="Arial"/>
                        </a:rPr>
                        <a:t> Iowa</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48.5%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New </a:t>
                      </a:r>
                      <a:r>
                        <a:rPr lang="en-US" sz="1000" b="0" i="0" u="none" strike="noStrike" dirty="0">
                          <a:solidFill>
                            <a:srgbClr val="000000"/>
                          </a:solidFill>
                          <a:effectLst/>
                          <a:latin typeface="Arial"/>
                        </a:rPr>
                        <a:t>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54.5%*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Wisconsin</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50.9%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30"/>
                  </a:ext>
                </a:extLst>
              </a:tr>
              <a:tr h="140167">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31"/>
                  </a:ext>
                </a:extLst>
              </a:tr>
              <a:tr h="140167">
                <a:tc>
                  <a:txBody>
                    <a:bodyPr/>
                    <a:lstStyle/>
                    <a:p>
                      <a:pPr algn="l" fontAlgn="t"/>
                      <a:r>
                        <a:rPr lang="en-US" sz="1000" b="0" i="0" u="none" strike="noStrike" dirty="0" smtClean="0">
                          <a:solidFill>
                            <a:srgbClr val="000000"/>
                          </a:solidFill>
                          <a:effectLst/>
                          <a:latin typeface="Arial"/>
                        </a:rPr>
                        <a:t> Kansas</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45.9%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North </a:t>
                      </a:r>
                      <a:r>
                        <a:rPr lang="en-US" sz="1000" b="0" i="0" u="none" strike="noStrike" dirty="0">
                          <a:solidFill>
                            <a:srgbClr val="000000"/>
                          </a:solidFill>
                          <a:effectLst/>
                          <a:latin typeface="Arial"/>
                        </a:rPr>
                        <a:t>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39.4%*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smtClean="0">
                          <a:solidFill>
                            <a:srgbClr val="000000"/>
                          </a:solidFill>
                          <a:effectLst/>
                          <a:latin typeface="Arial"/>
                        </a:rPr>
                        <a:t> Wyoming</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41.6%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32"/>
                  </a:ext>
                </a:extLst>
              </a:tr>
              <a:tr h="140167">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(4.0%)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(3.6%)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(3.6%)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3"/>
                  </a:ext>
                </a:extLst>
              </a:tr>
            </a:tbl>
          </a:graphicData>
        </a:graphic>
      </p:graphicFrame>
      <p:sp>
        <p:nvSpPr>
          <p:cNvPr id="5" name="Text Placeholder 4"/>
          <p:cNvSpPr>
            <a:spLocks noGrp="1"/>
          </p:cNvSpPr>
          <p:nvPr>
            <p:ph type="body" idx="4294967295"/>
          </p:nvPr>
        </p:nvSpPr>
        <p:spPr>
          <a:xfrm>
            <a:off x="178067" y="6257062"/>
            <a:ext cx="6984733" cy="609600"/>
          </a:xfrm>
        </p:spPr>
        <p:txBody>
          <a:bodyPr>
            <a:normAutofit lnSpcReduction="10000"/>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 Statistically different from the national average of 47.7 percent at p &lt; 0.05. Note that the standard error on the national estimate of 47.7 percent is 0.62 percent.</a:t>
            </a:r>
            <a:endParaRPr lang="en-US" sz="1200" b="0" dirty="0" smtClean="0">
              <a:effectLst/>
              <a:latin typeface="+mn-lt"/>
            </a:endParaRPr>
          </a:p>
        </p:txBody>
      </p:sp>
    </p:spTree>
    <p:extLst>
      <p:ext uri="{BB962C8B-B14F-4D97-AF65-F5344CB8AC3E}">
        <p14:creationId xmlns:p14="http://schemas.microsoft.com/office/powerpoint/2010/main" val="3045863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0"/>
            <a:ext cx="8229600" cy="11430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Percentage of private-sector employees who are enrolled in health insurance at establishments that offer health insurance, overall and by firm size, 2003-2016</a:t>
            </a:r>
            <a:endParaRPr lang="en-US" dirty="0" smtClean="0">
              <a:effectLst/>
            </a:endParaRPr>
          </a:p>
        </p:txBody>
      </p:sp>
      <p:pic>
        <p:nvPicPr>
          <p:cNvPr id="1027" name="Picture 3" descr="Line chart showing Percentage of private-sector employees who are enrolled in health insurance at establishments that offer health insurance, overall and by firm size, 2003-2016 for the United States overall, and for small, medium and large employers. 64 to 57 percent of employees in large employers enrolled in health insurance, compared to 62 to 55 percent at small employers. Percentages for the United States overall range from 63 to 56 percent, and for medium sized employers they range from 60 to 51 percent. All categories show a decrease in the percentage enrolled over time. Small employers = fewer than 50 employees. Medium employers = 50 to 99 employees. Large employers = 100 or more employees."/>
          <p:cNvPicPr>
            <a:picLocks noChangeAspect="1" noChangeArrowheads="1"/>
          </p:cNvPicPr>
          <p:nvPr/>
        </p:nvPicPr>
        <p:blipFill rotWithShape="1">
          <a:blip r:embed="rId3">
            <a:extLst>
              <a:ext uri="{28A0092B-C50C-407E-A947-70E740481C1C}">
                <a14:useLocalDpi xmlns:a14="http://schemas.microsoft.com/office/drawing/2010/main" val="0"/>
              </a:ext>
            </a:extLst>
          </a:blip>
          <a:srcRect t="2500" b="5833"/>
          <a:stretch/>
        </p:blipFill>
        <p:spPr bwMode="auto">
          <a:xfrm>
            <a:off x="228601" y="1143000"/>
            <a:ext cx="8230108"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idx="4294967295"/>
          </p:nvPr>
        </p:nvSpPr>
        <p:spPr>
          <a:xfrm>
            <a:off x="200527" y="6168189"/>
            <a:ext cx="8229600" cy="685800"/>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Denominator: </a:t>
            </a:r>
            <a:r>
              <a:rPr lang="en-US" sz="1200" b="0" kern="1200" baseline="0" dirty="0" smtClean="0">
                <a:solidFill>
                  <a:schemeClr val="tx1"/>
                </a:solidFill>
                <a:effectLst/>
                <a:latin typeface="+mn-lt"/>
              </a:rPr>
              <a:t>Within each category, all employees in establishments that offer health insurance.</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3304621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76200"/>
            <a:ext cx="8229600" cy="1219200"/>
          </a:xfrm>
        </p:spPr>
        <p:txBody>
          <a:bodyPr>
            <a:normAutofit/>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Percentage of private-sector employees who are enrolled in health insurance at establishments that offer health insurance, overall and by firm size, 2003-2016</a:t>
            </a:r>
            <a:endParaRPr lang="en-US" dirty="0" smtClean="0">
              <a:effectLst/>
            </a:endParaRPr>
          </a:p>
        </p:txBody>
      </p:sp>
      <p:graphicFrame>
        <p:nvGraphicFramePr>
          <p:cNvPr id="12" name="Table 11" descr="Table page 7"/>
          <p:cNvGraphicFramePr>
            <a:graphicFrameLocks noGrp="1"/>
          </p:cNvGraphicFramePr>
          <p:nvPr>
            <p:extLst>
              <p:ext uri="{D42A27DB-BD31-4B8C-83A1-F6EECF244321}">
                <p14:modId xmlns:p14="http://schemas.microsoft.com/office/powerpoint/2010/main" val="1236565056"/>
              </p:ext>
            </p:extLst>
          </p:nvPr>
        </p:nvGraphicFramePr>
        <p:xfrm>
          <a:off x="228600" y="2011680"/>
          <a:ext cx="8686800" cy="3017517"/>
        </p:xfrm>
        <a:graphic>
          <a:graphicData uri="http://schemas.openxmlformats.org/drawingml/2006/table">
            <a:tbl>
              <a:tblPr firstRow="1"/>
              <a:tblGrid>
                <a:gridCol w="856445">
                  <a:extLst>
                    <a:ext uri="{9D8B030D-6E8A-4147-A177-3AD203B41FA5}">
                      <a16:colId xmlns:a16="http://schemas.microsoft.com/office/drawing/2014/main" val="20000"/>
                    </a:ext>
                  </a:extLst>
                </a:gridCol>
                <a:gridCol w="602335">
                  <a:extLst>
                    <a:ext uri="{9D8B030D-6E8A-4147-A177-3AD203B41FA5}">
                      <a16:colId xmlns:a16="http://schemas.microsoft.com/office/drawing/2014/main" val="20001"/>
                    </a:ext>
                  </a:extLst>
                </a:gridCol>
                <a:gridCol w="602335">
                  <a:extLst>
                    <a:ext uri="{9D8B030D-6E8A-4147-A177-3AD203B41FA5}">
                      <a16:colId xmlns:a16="http://schemas.microsoft.com/office/drawing/2014/main" val="20002"/>
                    </a:ext>
                  </a:extLst>
                </a:gridCol>
                <a:gridCol w="602335">
                  <a:extLst>
                    <a:ext uri="{9D8B030D-6E8A-4147-A177-3AD203B41FA5}">
                      <a16:colId xmlns:a16="http://schemas.microsoft.com/office/drawing/2014/main" val="20003"/>
                    </a:ext>
                  </a:extLst>
                </a:gridCol>
                <a:gridCol w="602335">
                  <a:extLst>
                    <a:ext uri="{9D8B030D-6E8A-4147-A177-3AD203B41FA5}">
                      <a16:colId xmlns:a16="http://schemas.microsoft.com/office/drawing/2014/main" val="20004"/>
                    </a:ext>
                  </a:extLst>
                </a:gridCol>
                <a:gridCol w="602335">
                  <a:extLst>
                    <a:ext uri="{9D8B030D-6E8A-4147-A177-3AD203B41FA5}">
                      <a16:colId xmlns:a16="http://schemas.microsoft.com/office/drawing/2014/main" val="20005"/>
                    </a:ext>
                  </a:extLst>
                </a:gridCol>
                <a:gridCol w="602335">
                  <a:extLst>
                    <a:ext uri="{9D8B030D-6E8A-4147-A177-3AD203B41FA5}">
                      <a16:colId xmlns:a16="http://schemas.microsoft.com/office/drawing/2014/main" val="20006"/>
                    </a:ext>
                  </a:extLst>
                </a:gridCol>
                <a:gridCol w="602335">
                  <a:extLst>
                    <a:ext uri="{9D8B030D-6E8A-4147-A177-3AD203B41FA5}">
                      <a16:colId xmlns:a16="http://schemas.microsoft.com/office/drawing/2014/main" val="20007"/>
                    </a:ext>
                  </a:extLst>
                </a:gridCol>
                <a:gridCol w="602335">
                  <a:extLst>
                    <a:ext uri="{9D8B030D-6E8A-4147-A177-3AD203B41FA5}">
                      <a16:colId xmlns:a16="http://schemas.microsoft.com/office/drawing/2014/main" val="20008"/>
                    </a:ext>
                  </a:extLst>
                </a:gridCol>
                <a:gridCol w="602335">
                  <a:extLst>
                    <a:ext uri="{9D8B030D-6E8A-4147-A177-3AD203B41FA5}">
                      <a16:colId xmlns:a16="http://schemas.microsoft.com/office/drawing/2014/main" val="20009"/>
                    </a:ext>
                  </a:extLst>
                </a:gridCol>
                <a:gridCol w="602335">
                  <a:extLst>
                    <a:ext uri="{9D8B030D-6E8A-4147-A177-3AD203B41FA5}">
                      <a16:colId xmlns:a16="http://schemas.microsoft.com/office/drawing/2014/main" val="20010"/>
                    </a:ext>
                  </a:extLst>
                </a:gridCol>
                <a:gridCol w="602335">
                  <a:extLst>
                    <a:ext uri="{9D8B030D-6E8A-4147-A177-3AD203B41FA5}">
                      <a16:colId xmlns:a16="http://schemas.microsoft.com/office/drawing/2014/main" val="20011"/>
                    </a:ext>
                  </a:extLst>
                </a:gridCol>
                <a:gridCol w="602335">
                  <a:extLst>
                    <a:ext uri="{9D8B030D-6E8A-4147-A177-3AD203B41FA5}">
                      <a16:colId xmlns:a16="http://schemas.microsoft.com/office/drawing/2014/main" val="20012"/>
                    </a:ext>
                  </a:extLst>
                </a:gridCol>
                <a:gridCol w="602335">
                  <a:extLst>
                    <a:ext uri="{9D8B030D-6E8A-4147-A177-3AD203B41FA5}">
                      <a16:colId xmlns:a16="http://schemas.microsoft.com/office/drawing/2014/main" val="20013"/>
                    </a:ext>
                  </a:extLst>
                </a:gridCol>
              </a:tblGrid>
              <a:tr h="569605">
                <a:tc>
                  <a:txBody>
                    <a:bodyPr/>
                    <a:lstStyle/>
                    <a:p>
                      <a:pPr marL="45720" algn="l" fontAlgn="t"/>
                      <a:r>
                        <a:rPr lang="en-US" sz="1100" b="1" i="0" u="none" strike="noStrike" dirty="0" smtClean="0">
                          <a:solidFill>
                            <a:srgbClr val="000000"/>
                          </a:solidFill>
                          <a:effectLst/>
                          <a:latin typeface="Arial"/>
                        </a:rPr>
                        <a:t>Number </a:t>
                      </a:r>
                      <a:r>
                        <a:rPr lang="en-US" sz="1100" b="1" i="0" u="none" strike="noStrike" dirty="0">
                          <a:solidFill>
                            <a:srgbClr val="000000"/>
                          </a:solidFill>
                          <a:effectLst/>
                          <a:latin typeface="Arial"/>
                        </a:rPr>
                        <a:t>of </a:t>
                      </a:r>
                      <a:r>
                        <a:rPr lang="en-US" sz="1100" b="1" i="0" u="none" strike="noStrike" dirty="0" smtClean="0">
                          <a:solidFill>
                            <a:srgbClr val="000000"/>
                          </a:solidFill>
                          <a:effectLst/>
                          <a:latin typeface="Arial"/>
                        </a:rPr>
                        <a:t>Employees</a:t>
                      </a:r>
                      <a:endParaRPr lang="en-US" sz="11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305989">
                <a:tc>
                  <a:txBody>
                    <a:bodyPr/>
                    <a:lstStyle/>
                    <a:p>
                      <a:pPr marL="45720" algn="l" fontAlgn="t"/>
                      <a:r>
                        <a:rPr lang="en-US" sz="1000" b="0" i="0" u="none" strike="noStrike" dirty="0" smtClean="0">
                          <a:solidFill>
                            <a:srgbClr val="000000"/>
                          </a:solidFill>
                          <a:effectLst/>
                          <a:latin typeface="Arial"/>
                        </a:rPr>
                        <a:t>U.S</a:t>
                      </a:r>
                      <a:r>
                        <a:rPr lang="en-US" sz="1000" b="0" i="0" u="none" strike="noStrike" dirty="0">
                          <a:solidFill>
                            <a:srgbClr val="000000"/>
                          </a:solidFill>
                          <a:effectLst/>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63.0%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62.6%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62.5%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60.7%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61.4%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61.1%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59.8%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59.4%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58.9%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58.2%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57.8%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57.0%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56.0%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05989">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05989">
                <a:tc>
                  <a:txBody>
                    <a:bodyPr/>
                    <a:lstStyle/>
                    <a:p>
                      <a:pPr marL="45720" algn="l" fontAlgn="t"/>
                      <a:r>
                        <a:rPr lang="en-US" sz="1000" b="0" i="0" u="none" strike="noStrike" dirty="0" smtClean="0">
                          <a:solidFill>
                            <a:srgbClr val="000000"/>
                          </a:solidFill>
                          <a:effectLst/>
                          <a:latin typeface="Arial"/>
                        </a:rPr>
                        <a:t>&lt;</a:t>
                      </a:r>
                      <a:r>
                        <a:rPr lang="en-US" sz="1000" b="0" i="0" u="none" strike="noStrike" dirty="0">
                          <a:solidFill>
                            <a:srgbClr val="000000"/>
                          </a:solidFill>
                          <a:effectLst/>
                          <a:latin typeface="Arial"/>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60.7%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61.9%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60.1%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60.1%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59.7%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59.6%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59.2%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58.6%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57.7%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57.1%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56.8%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57.0%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55.5%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05989">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05989">
                <a:tc>
                  <a:txBody>
                    <a:bodyPr/>
                    <a:lstStyle/>
                    <a:p>
                      <a:pPr marL="45720" algn="l" fontAlgn="t"/>
                      <a:r>
                        <a:rPr lang="en-US" sz="1000" b="0" i="0" u="none" strike="noStrike" dirty="0" smtClean="0">
                          <a:solidFill>
                            <a:srgbClr val="000000"/>
                          </a:solidFill>
                          <a:effectLst/>
                          <a:latin typeface="Arial"/>
                        </a:rPr>
                        <a:t>50-99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58.9%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58.3%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57.4%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55.6%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56.3%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60.1%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55.9%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54.9%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55.4%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54.7%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54.5%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55.8%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51.2%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05989">
                <a:tc>
                  <a:txBody>
                    <a:bodyPr/>
                    <a:lstStyle/>
                    <a:p>
                      <a:pPr algn="l" fontAlgn="t"/>
                      <a:r>
                        <a:rPr lang="en-US" sz="1000" b="0" i="0" u="none" strike="noStrike" dirty="0">
                          <a:solidFill>
                            <a:srgbClr val="000000"/>
                          </a:solidFill>
                          <a:effectLst/>
                          <a:latin typeface="Arial"/>
                        </a:rPr>
                        <a:t> </a:t>
                      </a:r>
                      <a:r>
                        <a:rPr lang="en-US" sz="1000" b="0" i="0" u="none" strike="noStrike" dirty="0" smtClean="0">
                          <a:solidFill>
                            <a:srgbClr val="000000"/>
                          </a:solidFill>
                          <a:effectLst/>
                          <a:latin typeface="Arial"/>
                        </a:rPr>
                        <a:t>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05989">
                <a:tc>
                  <a:txBody>
                    <a:bodyPr/>
                    <a:lstStyle/>
                    <a:p>
                      <a:pPr marL="45720" algn="l" fontAlgn="t"/>
                      <a:r>
                        <a:rPr lang="en-US" sz="1000" b="0" i="0" u="none" strike="noStrike" dirty="0" smtClean="0">
                          <a:solidFill>
                            <a:srgbClr val="000000"/>
                          </a:solidFill>
                          <a:effectLst/>
                          <a:latin typeface="Arial"/>
                        </a:rPr>
                        <a:t>100</a:t>
                      </a:r>
                      <a:r>
                        <a:rPr lang="en-US" sz="1000" b="0" i="0" u="none" strike="noStrike" dirty="0">
                          <a:solidFill>
                            <a:srgbClr val="000000"/>
                          </a:solidFill>
                          <a:effectLst/>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64.0%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63.2%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63.6%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61.4%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62.4%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61.6%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60.0%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59.5%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58.8%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58.3%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57.1%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56.6%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305989">
                <a:tc>
                  <a:txBody>
                    <a:bodyPr/>
                    <a:lstStyle/>
                    <a:p>
                      <a:pPr algn="l" fontAlgn="t"/>
                      <a:r>
                        <a:rPr lang="en-US" sz="1000" b="0" i="0" u="none" strike="noStrike" dirty="0">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Text Placeholder 3"/>
          <p:cNvSpPr>
            <a:spLocks noGrp="1"/>
          </p:cNvSpPr>
          <p:nvPr>
            <p:ph type="body" idx="4294967295"/>
          </p:nvPr>
        </p:nvSpPr>
        <p:spPr>
          <a:xfrm>
            <a:off x="152400" y="6096000"/>
            <a:ext cx="6934200" cy="685800"/>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Denominator: </a:t>
            </a:r>
            <a:r>
              <a:rPr lang="en-US" sz="1200" b="0" kern="1200" baseline="0" dirty="0" smtClean="0">
                <a:solidFill>
                  <a:schemeClr val="tx1"/>
                </a:solidFill>
                <a:effectLst/>
                <a:latin typeface="+mn-lt"/>
              </a:rPr>
              <a:t>Within each category, all employees in establishments that offer health insurance.</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2884536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81000" y="0"/>
            <a:ext cx="8305800" cy="12192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Percentage of private-sector employees eligible for health insurance at establishments that offer health insurance, overall and by firm size, 2003-2016</a:t>
            </a:r>
            <a:endParaRPr lang="en-US" dirty="0" smtClean="0">
              <a:effectLst/>
            </a:endParaRPr>
          </a:p>
        </p:txBody>
      </p:sp>
      <p:pic>
        <p:nvPicPr>
          <p:cNvPr id="4" name="Picture 3" descr="Line chart showing Percentage of private-sector employees eligible for health insurance at establishments that offer health insurance, overall and by firm size, 2003-2016 for the United States overall, and for small, medium and large employers. 75 to 80 percent of employees in large employers were eligible for health insurance, compared to 78 to 79 percent of employees at small employers. Percentages for the United States overall range from 75 to 80 percent, and for medium sized employers they range from 72 to 79 percent. Small employers = fewer than 50 employees. Medium employers = 50 to 99 employees. Large employers = 100 or more employees"/>
          <p:cNvPicPr>
            <a:picLocks noChangeAspect="1" noChangeArrowheads="1"/>
          </p:cNvPicPr>
          <p:nvPr/>
        </p:nvPicPr>
        <p:blipFill rotWithShape="1">
          <a:blip r:embed="rId2">
            <a:extLst>
              <a:ext uri="{28A0092B-C50C-407E-A947-70E740481C1C}">
                <a14:useLocalDpi xmlns:a14="http://schemas.microsoft.com/office/drawing/2010/main" val="0"/>
              </a:ext>
            </a:extLst>
          </a:blip>
          <a:srcRect t="6667" b="5832"/>
          <a:stretch/>
        </p:blipFill>
        <p:spPr bwMode="auto">
          <a:xfrm>
            <a:off x="228601" y="1371600"/>
            <a:ext cx="8230108" cy="4800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idx="4294967295"/>
          </p:nvPr>
        </p:nvSpPr>
        <p:spPr>
          <a:xfrm>
            <a:off x="76200" y="6172200"/>
            <a:ext cx="7010400" cy="685800"/>
          </a:xfrm>
        </p:spPr>
        <p:txBody>
          <a:bodyPr>
            <a:normAutofit/>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Denominator: </a:t>
            </a:r>
            <a:r>
              <a:rPr lang="en-US" sz="1200" b="0" kern="1200" baseline="0" dirty="0" smtClean="0">
                <a:solidFill>
                  <a:schemeClr val="tx1"/>
                </a:solidFill>
                <a:effectLst/>
                <a:latin typeface="+mn-lt"/>
              </a:rPr>
              <a:t>Within each category, all employees in establishments that offer health insurance.</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3522634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04800" y="76200"/>
            <a:ext cx="8458200" cy="1143000"/>
          </a:xfrm>
        </p:spPr>
        <p:txBody>
          <a:bodyPr/>
          <a:lstStyle/>
          <a:p>
            <a:pPr rtl="0" eaLnBrk="1" latinLnBrk="0" hangingPunct="1"/>
            <a:r>
              <a:rPr lang="en-US" sz="2200" b="1" kern="1200" dirty="0" smtClean="0">
                <a:solidFill>
                  <a:srgbClr val="000000"/>
                </a:solidFill>
                <a:effectLst/>
                <a:latin typeface="Calibri" panose="020F0502020204030204" pitchFamily="34" charset="0"/>
                <a:ea typeface="+mn-ea"/>
                <a:cs typeface="+mn-cs"/>
              </a:rPr>
              <a:t>Percentage of private-sector employees eligible for health insurance at establishments that offer health insurance, overall and by firm size, 2003-2016</a:t>
            </a:r>
            <a:endParaRPr lang="en-US" dirty="0" smtClean="0">
              <a:effectLst/>
            </a:endParaRPr>
          </a:p>
        </p:txBody>
      </p:sp>
      <p:graphicFrame>
        <p:nvGraphicFramePr>
          <p:cNvPr id="11" name="Table 10" descr="Table page 9"/>
          <p:cNvGraphicFramePr>
            <a:graphicFrameLocks noGrp="1"/>
          </p:cNvGraphicFramePr>
          <p:nvPr>
            <p:extLst>
              <p:ext uri="{D42A27DB-BD31-4B8C-83A1-F6EECF244321}">
                <p14:modId xmlns:p14="http://schemas.microsoft.com/office/powerpoint/2010/main" val="1005645813"/>
              </p:ext>
            </p:extLst>
          </p:nvPr>
        </p:nvGraphicFramePr>
        <p:xfrm>
          <a:off x="228600" y="2011680"/>
          <a:ext cx="8686800" cy="3017517"/>
        </p:xfrm>
        <a:graphic>
          <a:graphicData uri="http://schemas.openxmlformats.org/drawingml/2006/table">
            <a:tbl>
              <a:tblPr firstRow="1"/>
              <a:tblGrid>
                <a:gridCol w="856445">
                  <a:extLst>
                    <a:ext uri="{9D8B030D-6E8A-4147-A177-3AD203B41FA5}">
                      <a16:colId xmlns:a16="http://schemas.microsoft.com/office/drawing/2014/main" val="20000"/>
                    </a:ext>
                  </a:extLst>
                </a:gridCol>
                <a:gridCol w="602335">
                  <a:extLst>
                    <a:ext uri="{9D8B030D-6E8A-4147-A177-3AD203B41FA5}">
                      <a16:colId xmlns:a16="http://schemas.microsoft.com/office/drawing/2014/main" val="20001"/>
                    </a:ext>
                  </a:extLst>
                </a:gridCol>
                <a:gridCol w="602335">
                  <a:extLst>
                    <a:ext uri="{9D8B030D-6E8A-4147-A177-3AD203B41FA5}">
                      <a16:colId xmlns:a16="http://schemas.microsoft.com/office/drawing/2014/main" val="20002"/>
                    </a:ext>
                  </a:extLst>
                </a:gridCol>
                <a:gridCol w="602335">
                  <a:extLst>
                    <a:ext uri="{9D8B030D-6E8A-4147-A177-3AD203B41FA5}">
                      <a16:colId xmlns:a16="http://schemas.microsoft.com/office/drawing/2014/main" val="20003"/>
                    </a:ext>
                  </a:extLst>
                </a:gridCol>
                <a:gridCol w="602335">
                  <a:extLst>
                    <a:ext uri="{9D8B030D-6E8A-4147-A177-3AD203B41FA5}">
                      <a16:colId xmlns:a16="http://schemas.microsoft.com/office/drawing/2014/main" val="20004"/>
                    </a:ext>
                  </a:extLst>
                </a:gridCol>
                <a:gridCol w="602335">
                  <a:extLst>
                    <a:ext uri="{9D8B030D-6E8A-4147-A177-3AD203B41FA5}">
                      <a16:colId xmlns:a16="http://schemas.microsoft.com/office/drawing/2014/main" val="20005"/>
                    </a:ext>
                  </a:extLst>
                </a:gridCol>
                <a:gridCol w="602335">
                  <a:extLst>
                    <a:ext uri="{9D8B030D-6E8A-4147-A177-3AD203B41FA5}">
                      <a16:colId xmlns:a16="http://schemas.microsoft.com/office/drawing/2014/main" val="20006"/>
                    </a:ext>
                  </a:extLst>
                </a:gridCol>
                <a:gridCol w="602335">
                  <a:extLst>
                    <a:ext uri="{9D8B030D-6E8A-4147-A177-3AD203B41FA5}">
                      <a16:colId xmlns:a16="http://schemas.microsoft.com/office/drawing/2014/main" val="20007"/>
                    </a:ext>
                  </a:extLst>
                </a:gridCol>
                <a:gridCol w="602335">
                  <a:extLst>
                    <a:ext uri="{9D8B030D-6E8A-4147-A177-3AD203B41FA5}">
                      <a16:colId xmlns:a16="http://schemas.microsoft.com/office/drawing/2014/main" val="20008"/>
                    </a:ext>
                  </a:extLst>
                </a:gridCol>
                <a:gridCol w="602335">
                  <a:extLst>
                    <a:ext uri="{9D8B030D-6E8A-4147-A177-3AD203B41FA5}">
                      <a16:colId xmlns:a16="http://schemas.microsoft.com/office/drawing/2014/main" val="20009"/>
                    </a:ext>
                  </a:extLst>
                </a:gridCol>
                <a:gridCol w="602335">
                  <a:extLst>
                    <a:ext uri="{9D8B030D-6E8A-4147-A177-3AD203B41FA5}">
                      <a16:colId xmlns:a16="http://schemas.microsoft.com/office/drawing/2014/main" val="20010"/>
                    </a:ext>
                  </a:extLst>
                </a:gridCol>
                <a:gridCol w="602335">
                  <a:extLst>
                    <a:ext uri="{9D8B030D-6E8A-4147-A177-3AD203B41FA5}">
                      <a16:colId xmlns:a16="http://schemas.microsoft.com/office/drawing/2014/main" val="20011"/>
                    </a:ext>
                  </a:extLst>
                </a:gridCol>
                <a:gridCol w="602335">
                  <a:extLst>
                    <a:ext uri="{9D8B030D-6E8A-4147-A177-3AD203B41FA5}">
                      <a16:colId xmlns:a16="http://schemas.microsoft.com/office/drawing/2014/main" val="20012"/>
                    </a:ext>
                  </a:extLst>
                </a:gridCol>
                <a:gridCol w="602335">
                  <a:extLst>
                    <a:ext uri="{9D8B030D-6E8A-4147-A177-3AD203B41FA5}">
                      <a16:colId xmlns:a16="http://schemas.microsoft.com/office/drawing/2014/main" val="20013"/>
                    </a:ext>
                  </a:extLst>
                </a:gridCol>
              </a:tblGrid>
              <a:tr h="569605">
                <a:tc>
                  <a:txBody>
                    <a:bodyPr/>
                    <a:lstStyle/>
                    <a:p>
                      <a:pPr marL="45720" algn="l" fontAlgn="t"/>
                      <a:r>
                        <a:rPr lang="en-US" sz="1100" b="1" i="0" u="none" strike="noStrike" dirty="0" smtClean="0">
                          <a:solidFill>
                            <a:srgbClr val="000000"/>
                          </a:solidFill>
                          <a:effectLst/>
                          <a:latin typeface="Arial"/>
                        </a:rPr>
                        <a:t>Number </a:t>
                      </a:r>
                      <a:r>
                        <a:rPr lang="en-US" sz="1100" b="1" i="0" u="none" strike="noStrike" dirty="0">
                          <a:solidFill>
                            <a:srgbClr val="000000"/>
                          </a:solidFill>
                          <a:effectLst/>
                          <a:latin typeface="Arial"/>
                        </a:rPr>
                        <a:t>of </a:t>
                      </a:r>
                      <a:r>
                        <a:rPr lang="en-US" sz="1100" b="1" i="0" u="none" strike="noStrike" dirty="0" smtClean="0">
                          <a:solidFill>
                            <a:srgbClr val="000000"/>
                          </a:solidFill>
                          <a:effectLst/>
                          <a:latin typeface="Arial"/>
                        </a:rPr>
                        <a:t>Employees</a:t>
                      </a:r>
                      <a:endParaRPr lang="en-US" sz="11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1" i="0" u="none" strike="noStrike" dirty="0">
                          <a:solidFill>
                            <a:srgbClr val="000000"/>
                          </a:solidFill>
                          <a:effectLst/>
                          <a:latin typeface="Arial"/>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305989">
                <a:tc>
                  <a:txBody>
                    <a:bodyPr/>
                    <a:lstStyle/>
                    <a:p>
                      <a:pPr marL="45720" algn="l" fontAlgn="t"/>
                      <a:r>
                        <a:rPr lang="en-US" sz="1000" b="0" i="0" u="none" strike="noStrike" dirty="0" smtClean="0">
                          <a:solidFill>
                            <a:srgbClr val="000000"/>
                          </a:solidFill>
                          <a:effectLst/>
                          <a:latin typeface="Arial"/>
                        </a:rPr>
                        <a:t>U.S</a:t>
                      </a:r>
                      <a:r>
                        <a:rPr lang="en-US" sz="1000" b="0" i="0" u="none" strike="noStrike" dirty="0">
                          <a:solidFill>
                            <a:srgbClr val="000000"/>
                          </a:solidFill>
                          <a:effectLst/>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78.5%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78.4%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78.5%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77.5%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78.1%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79.5%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78.2%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78.0%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77.8%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77.8%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75.4%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76.0%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76.5%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05989">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05989">
                <a:tc>
                  <a:txBody>
                    <a:bodyPr/>
                    <a:lstStyle/>
                    <a:p>
                      <a:pPr marL="45720" algn="l" fontAlgn="t"/>
                      <a:r>
                        <a:rPr lang="en-US" sz="1000" b="0" i="0" u="none" strike="noStrike" dirty="0" smtClean="0">
                          <a:solidFill>
                            <a:srgbClr val="000000"/>
                          </a:solidFill>
                          <a:effectLst/>
                          <a:latin typeface="Arial"/>
                        </a:rPr>
                        <a:t>&lt;</a:t>
                      </a:r>
                      <a:r>
                        <a:rPr lang="en-US" sz="1000" b="0" i="0" u="none" strike="noStrike" dirty="0">
                          <a:solidFill>
                            <a:srgbClr val="000000"/>
                          </a:solidFill>
                          <a:effectLst/>
                          <a:latin typeface="Arial"/>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78.5%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78.8%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78.0%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77.7%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78.5%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79.3%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78.6%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78.7%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77.9%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78.0%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77.7%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79.1%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78.7%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05989">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05989">
                <a:tc>
                  <a:txBody>
                    <a:bodyPr/>
                    <a:lstStyle/>
                    <a:p>
                      <a:pPr marL="45720" algn="l" fontAlgn="t"/>
                      <a:r>
                        <a:rPr lang="en-US" sz="1000" b="0" i="0" u="none" strike="noStrike" dirty="0" smtClean="0">
                          <a:solidFill>
                            <a:srgbClr val="000000"/>
                          </a:solidFill>
                          <a:effectLst/>
                          <a:latin typeface="Arial"/>
                        </a:rPr>
                        <a:t>50-99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74.4%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74.1%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76.6%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72.3%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75.3%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79.2%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74.5%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73.6%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76.4%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76.2%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74.1%</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77.8%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76.2%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05989">
                <a:tc>
                  <a:txBody>
                    <a:bodyPr/>
                    <a:lstStyle/>
                    <a:p>
                      <a:pPr algn="l" fontAlgn="t"/>
                      <a:r>
                        <a:rPr lang="en-US" sz="1000" b="0" i="0" u="none" strike="noStrike" dirty="0">
                          <a:solidFill>
                            <a:srgbClr val="000000"/>
                          </a:solidFill>
                          <a:effectLst/>
                          <a:latin typeface="Arial"/>
                        </a:rPr>
                        <a:t> </a:t>
                      </a:r>
                      <a:r>
                        <a:rPr lang="en-US" sz="1000" b="0" i="0" u="none" strike="noStrike" dirty="0" smtClean="0">
                          <a:solidFill>
                            <a:srgbClr val="000000"/>
                          </a:solidFill>
                          <a:effectLst/>
                          <a:latin typeface="Arial"/>
                        </a:rPr>
                        <a:t> </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(1.2%)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(1.2%)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05989">
                <a:tc>
                  <a:txBody>
                    <a:bodyPr/>
                    <a:lstStyle/>
                    <a:p>
                      <a:pPr marL="45720" algn="l" fontAlgn="t"/>
                      <a:r>
                        <a:rPr lang="en-US" sz="1000" b="0" i="0" u="none" strike="noStrike" dirty="0" smtClean="0">
                          <a:solidFill>
                            <a:srgbClr val="000000"/>
                          </a:solidFill>
                          <a:effectLst/>
                          <a:latin typeface="Arial"/>
                        </a:rPr>
                        <a:t>100</a:t>
                      </a:r>
                      <a:r>
                        <a:rPr lang="en-US" sz="1000" b="0" i="0" u="none" strike="noStrike" dirty="0">
                          <a:solidFill>
                            <a:srgbClr val="000000"/>
                          </a:solidFill>
                          <a:effectLst/>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78.8%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78.7%</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78.8%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77.9%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78.3%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79.6%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smtClean="0">
                          <a:solidFill>
                            <a:srgbClr val="000000"/>
                          </a:solidFill>
                          <a:effectLst/>
                          <a:latin typeface="Arial"/>
                        </a:rPr>
                        <a:t>78.5%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78.3%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77.9%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77.9%</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75.0%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75.2%</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0" i="0" u="none" strike="noStrike" dirty="0" smtClean="0">
                          <a:solidFill>
                            <a:srgbClr val="000000"/>
                          </a:solidFill>
                          <a:effectLst/>
                          <a:latin typeface="Arial"/>
                        </a:rPr>
                        <a:t>76.0%</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305989">
                <a:tc>
                  <a:txBody>
                    <a:bodyPr/>
                    <a:lstStyle/>
                    <a:p>
                      <a:pPr algn="l" fontAlgn="t"/>
                      <a:r>
                        <a:rPr lang="en-US" sz="1000" b="0" i="0" u="none" strike="noStrike">
                          <a:solidFill>
                            <a:srgbClr val="000000"/>
                          </a:solidFill>
                          <a:effectLst/>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(0.8%)</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(0.6%)</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solidFill>
                            <a:srgbClr val="000000"/>
                          </a:solidFill>
                          <a:effectLst/>
                          <a:latin typeface="Arial"/>
                        </a:rPr>
                        <a:t>(0.3%)</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(0.5%)</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Arial"/>
                        </a:rPr>
                        <a:t>(0.4%)</a:t>
                      </a:r>
                      <a:endParaRPr lang="en-US" sz="1000" b="0" i="0" u="none" strike="noStrike" dirty="0">
                        <a:solidFill>
                          <a:srgbClr val="000000"/>
                        </a:solidFill>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Text Placeholder 4"/>
          <p:cNvSpPr>
            <a:spLocks noGrp="1"/>
          </p:cNvSpPr>
          <p:nvPr>
            <p:ph type="body" idx="4294967295"/>
          </p:nvPr>
        </p:nvSpPr>
        <p:spPr>
          <a:xfrm>
            <a:off x="76200" y="6172200"/>
            <a:ext cx="6934200" cy="609600"/>
          </a:xfrm>
        </p:spPr>
        <p:txBody>
          <a:bodyPr>
            <a:normAutofit lnSpcReduction="10000"/>
          </a:bodyPr>
          <a:lstStyle/>
          <a:p>
            <a:pPr marL="0" indent="0" algn="l" rtl="0" eaLnBrk="1" latinLnBrk="0" hangingPunct="1">
              <a:spcBef>
                <a:spcPts val="0"/>
              </a:spcBef>
            </a:pPr>
            <a:r>
              <a:rPr lang="en-US" sz="1200" kern="1200" baseline="0" dirty="0" smtClean="0">
                <a:solidFill>
                  <a:schemeClr val="tx1"/>
                </a:solidFill>
                <a:effectLst/>
                <a:latin typeface="+mn-lt"/>
              </a:rPr>
              <a:t>Source: </a:t>
            </a:r>
            <a:r>
              <a:rPr lang="en-US" sz="1200" b="0" kern="1200" baseline="0" dirty="0" smtClean="0">
                <a:solidFill>
                  <a:schemeClr val="tx1"/>
                </a:solidFill>
                <a:effectLst/>
                <a:latin typeface="+mn-lt"/>
              </a:rPr>
              <a:t>Medical Expenditure Panel Survey-Insurance Component, private-sector establishments, 2003-2016.</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Denominator: </a:t>
            </a:r>
            <a:r>
              <a:rPr lang="en-US" sz="1200" b="0" kern="1200" baseline="0" dirty="0" smtClean="0">
                <a:solidFill>
                  <a:schemeClr val="tx1"/>
                </a:solidFill>
                <a:effectLst/>
                <a:latin typeface="+mn-lt"/>
              </a:rPr>
              <a:t>Within each category, all employees in establishments that offer health insurance.</a:t>
            </a:r>
            <a:endParaRPr lang="en-US" sz="1200" b="0" dirty="0" smtClean="0">
              <a:effectLst/>
              <a:latin typeface="+mn-lt"/>
            </a:endParaRPr>
          </a:p>
          <a:p>
            <a:pPr marL="0" indent="0" algn="l" rtl="0" eaLnBrk="1" latinLnBrk="0" hangingPunct="1">
              <a:spcBef>
                <a:spcPts val="0"/>
              </a:spcBef>
            </a:pPr>
            <a:r>
              <a:rPr lang="en-US" sz="1200" kern="1200" baseline="0" dirty="0" smtClean="0">
                <a:solidFill>
                  <a:schemeClr val="tx1"/>
                </a:solidFill>
                <a:effectLst/>
                <a:latin typeface="+mn-lt"/>
              </a:rPr>
              <a:t>Note: </a:t>
            </a:r>
            <a:r>
              <a:rPr lang="en-US" sz="1200" b="0" kern="1200" baseline="0" dirty="0" smtClean="0">
                <a:solidFill>
                  <a:schemeClr val="tx1"/>
                </a:solidFill>
                <a:effectLst/>
                <a:latin typeface="+mn-lt"/>
              </a:rPr>
              <a:t>Medical Expenditure Panel Survey-Insurance Component estimates are not available for 2007.</a:t>
            </a:r>
            <a:endParaRPr lang="en-US" sz="1200" b="0" dirty="0" smtClean="0">
              <a:effectLst/>
              <a:latin typeface="+mn-lt"/>
            </a:endParaRPr>
          </a:p>
        </p:txBody>
      </p:sp>
    </p:spTree>
    <p:extLst>
      <p:ext uri="{BB962C8B-B14F-4D97-AF65-F5344CB8AC3E}">
        <p14:creationId xmlns:p14="http://schemas.microsoft.com/office/powerpoint/2010/main" val="44667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MEP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MEPS.potx</Template>
  <TotalTime>1281</TotalTime>
  <Words>6529</Words>
  <Application>Microsoft Office PowerPoint</Application>
  <PresentationFormat>On-screen Show (4:3)</PresentationFormat>
  <Paragraphs>2233</Paragraphs>
  <Slides>35</Slides>
  <Notes>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35</vt:i4>
      </vt:variant>
    </vt:vector>
  </HeadingPairs>
  <TitlesOfParts>
    <vt:vector size="39" baseType="lpstr">
      <vt:lpstr>Arial</vt:lpstr>
      <vt:lpstr>Calibri</vt:lpstr>
      <vt:lpstr>MEPS</vt:lpstr>
      <vt:lpstr>Custom Design</vt:lpstr>
      <vt:lpstr>MEPS Insurance Component Presentation Slides</vt:lpstr>
      <vt:lpstr>Percentage of private-sector employees in establishments that offer health insurance, by firm size, 2003-2016</vt:lpstr>
      <vt:lpstr>Percentage of private-sector employees in establishments that offer health insurance, by firm size, 2003-2016</vt:lpstr>
      <vt:lpstr>Percentage of private-sector employees in establishments that offer health insurance, by State, firm size &lt;50 employees, 2016</vt:lpstr>
      <vt:lpstr>Percentage of private-sector employees in establishments that offer health insurance, by State, firm size &lt;50 employees, 2016</vt:lpstr>
      <vt:lpstr>Percentage of private-sector employees who are enrolled in health insurance at establishments that offer health insurance, overall and by firm size, 2003-2016</vt:lpstr>
      <vt:lpstr>Percentage of private-sector employees who are enrolled in health insurance at establishments that offer health insurance, overall and by firm size, 2003-2016</vt:lpstr>
      <vt:lpstr>Percentage of private-sector employees eligible for health insurance at establishments that offer health insurance, overall and by firm size, 2003-2016</vt:lpstr>
      <vt:lpstr>Percentage of private-sector employees eligible for health insurance at establishments that offer health insurance, overall and by firm size, 2003-2016</vt:lpstr>
      <vt:lpstr>Percentage of eligible private-sector employees who are enrolled in health insurance at establishments that offer health insurance, overall and by firm size, 2003-2016</vt:lpstr>
      <vt:lpstr>Percentage of eligible private-sector employees who are enrolled in health insurance at establishments that offer health insurance, overall and by firm size, 2003-2016</vt:lpstr>
      <vt:lpstr>Percentage of private-sector employees working in establishments that offer two or more health insurance plans, overall and by firm size, 2003-2016</vt:lpstr>
      <vt:lpstr>Percentage of private-sector employees working in establishments that offer two or more health insurance plans, overall and by firm size, 2003-2016</vt:lpstr>
      <vt:lpstr>Percentage of private-sector establishments that offer health insurance that self-insure at least one plan, overall and by detailed firm size, 2003-2016</vt:lpstr>
      <vt:lpstr>Percentage of private-sector establishments that offer health insurance that self-insure at least one plan, overall and by detailed firm size, 2003-2016</vt:lpstr>
      <vt:lpstr>Average total premiums per enrolled employee for single, employee-plus-one, and family coverage, 2003-2016</vt:lpstr>
      <vt:lpstr>Average total premiums per enrolled employee for single, employee-plus-one, and family coverage, 2003-2016</vt:lpstr>
      <vt:lpstr>Average annual growth rates in total premiums per enrolled employee for single, employee-plus-one, and family coverage, 2003-2016</vt:lpstr>
      <vt:lpstr>Average annual growth rates in total premiums per enrolled employee for single, employee-plus-one, and family coverage, 2003-2016</vt:lpstr>
      <vt:lpstr>Average total single premium per enrolled employee, by firm size, 2003-2016</vt:lpstr>
      <vt:lpstr>Average total single premium per enrolled employee, by firm size, 2003-2016</vt:lpstr>
      <vt:lpstr>Average total employee-plus-one premium per enrolled employee,  by firm size, 2003-2016</vt:lpstr>
      <vt:lpstr>Average total employee-plus-one premium per enrolled employee,  by firm size, 2003-2016</vt:lpstr>
      <vt:lpstr>Average total family premium per enrolled employee, by firm size, 2003-2016</vt:lpstr>
      <vt:lpstr>Average total family premium per enrolled employee, by firm size, 2003-2016</vt:lpstr>
      <vt:lpstr>Average total single premium per enrolled employee, by state, 2016</vt:lpstr>
      <vt:lpstr>Average total single premium per enrolled employee, by state, 2016</vt:lpstr>
      <vt:lpstr>Average percentage of premium contributed by employees for single, employee-plus-one, and family coverage, 2003-2016</vt:lpstr>
      <vt:lpstr>Average percentage of premium contributed by employees for single, employee-plus-one, and family coverage, 2003-2016</vt:lpstr>
      <vt:lpstr>Average annual employee contribution (in dollars) for single, employee-plus-one, and family coverage, 2003-2016</vt:lpstr>
      <vt:lpstr>Average annual employee contribution (in dollars) for single, employee-plus-one, and family coverage, 2003-2016</vt:lpstr>
      <vt:lpstr>Percentage of private-sector enrolled employees in a health insurance plan with a deductible, overall and by firm size, 2003-2016</vt:lpstr>
      <vt:lpstr>Percentage of private-sector enrolled employees in a health insurance plan with a deductible, overall and by firm size, 2003-2016</vt:lpstr>
      <vt:lpstr>Average individual deductible (in dollars) per employee enrolled with single coverage in a health insurance plan with a deductible, overall and by firm size, 2003-2016</vt:lpstr>
      <vt:lpstr>Average individual deductible (in dollars) per employee enrolled with single coverage in a health insurance plan with a deductible, overall and by firm size, 2003-2016</vt:lpstr>
    </vt:vector>
  </TitlesOfParts>
  <Company>DHHS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MEPS Insurance Component slides</dc:title>
  <dc:subject>health insurance</dc:subject>
  <dc:creator>DHHS</dc:creator>
  <cp:keywords>MEPS</cp:keywords>
  <cp:lastModifiedBy>Karell, Leif</cp:lastModifiedBy>
  <cp:revision>127</cp:revision>
  <cp:lastPrinted>2017-09-22T20:07:02Z</cp:lastPrinted>
  <dcterms:created xsi:type="dcterms:W3CDTF">2013-09-03T18:05:51Z</dcterms:created>
  <dcterms:modified xsi:type="dcterms:W3CDTF">2017-10-02T20:22:05Z</dcterms:modified>
</cp:coreProperties>
</file>