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24"/>
  </p:notesMasterIdLst>
  <p:handoutMasterIdLst>
    <p:handoutMasterId r:id="rId25"/>
  </p:handoutMasterIdLst>
  <p:sldIdLst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72" autoAdjust="0"/>
  </p:normalViewPr>
  <p:slideViewPr>
    <p:cSldViewPr>
      <p:cViewPr varScale="1">
        <p:scale>
          <a:sx n="95" d="100"/>
          <a:sy n="95" d="100"/>
        </p:scale>
        <p:origin x="7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40ABE-DCA6-4B7A-B1BC-961182C98C1E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DE9D1-BBA0-4F2C-9FA0-7B37DDC69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5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06A1E-4DC8-4B97-9735-D05403F9CA2D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BA40C-25F7-4A81-B7B0-365A5351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4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52800"/>
            <a:ext cx="7772400" cy="12954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76800"/>
            <a:ext cx="6400800" cy="762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 and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81325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43400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Author and Date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304800"/>
            <a:ext cx="6629400" cy="617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5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8138" algn="l" defTabSz="914400" rtl="0" eaLnBrk="1" latinLnBrk="0" hangingPunct="1">
        <a:spcBef>
          <a:spcPct val="20000"/>
        </a:spcBef>
        <a:buClr>
          <a:srgbClr val="1F497D"/>
        </a:buClr>
        <a:buSzPct val="80000"/>
        <a:buFont typeface="Arial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28416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229600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Author and 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28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+mj-lt"/>
              </a:rPr>
              <a:t>MEPS Insurance Component</a:t>
            </a:r>
            <a:br>
              <a:rPr lang="en-US" sz="4000" dirty="0" smtClean="0">
                <a:latin typeface="+mj-lt"/>
              </a:rPr>
            </a:br>
            <a:r>
              <a:rPr lang="en-US" sz="4000" dirty="0" smtClean="0">
                <a:latin typeface="+mj-lt"/>
              </a:rPr>
              <a:t>Presentation Slides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7516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change in total premiums from previous year per enrolled employee for single, employee-plus-one, and family coverage, </a:t>
            </a:r>
            <a:r>
              <a:rPr lang="en-US" sz="1900" dirty="0" smtClean="0"/>
              <a:t>2006-2018</a:t>
            </a: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369219"/>
            <a:ext cx="7204471" cy="48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199" y="6096000"/>
            <a:ext cx="8686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2005-2018.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 Therefore, growth rates were annualized over the 2006-2008 period.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154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total single premium per enrolled employee, </a:t>
            </a:r>
            <a:br>
              <a:rPr lang="en-US" sz="1900" dirty="0"/>
            </a:br>
            <a:r>
              <a:rPr lang="en-US" sz="1900" dirty="0"/>
              <a:t>by firm size, </a:t>
            </a:r>
            <a:r>
              <a:rPr lang="en-US" sz="1900" dirty="0" smtClean="0"/>
              <a:t>2005-2018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76200" y="62484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2005-2018.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369219"/>
            <a:ext cx="7204471" cy="48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44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total employee-plus-one premium per enrolled employee</a:t>
            </a:r>
            <a:r>
              <a:rPr lang="en-US" sz="1900" dirty="0" smtClean="0"/>
              <a:t>, by </a:t>
            </a:r>
            <a:r>
              <a:rPr lang="en-US" sz="1900" dirty="0"/>
              <a:t>firm size, 2005-2018</a:t>
            </a:r>
            <a:br>
              <a:rPr lang="en-US" sz="1900" dirty="0"/>
            </a:b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8" name="Rectangle 7"/>
          <p:cNvSpPr/>
          <p:nvPr/>
        </p:nvSpPr>
        <p:spPr>
          <a:xfrm>
            <a:off x="76200" y="62484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2005-2018.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369219"/>
            <a:ext cx="7204471" cy="48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215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2000" dirty="0"/>
              <a:t>Average total family premium per enrolled employee, </a:t>
            </a:r>
            <a:br>
              <a:rPr lang="en-US" sz="2000" dirty="0"/>
            </a:br>
            <a:r>
              <a:rPr lang="en-US" sz="2000" dirty="0"/>
              <a:t>by firm size, </a:t>
            </a:r>
            <a:r>
              <a:rPr lang="en-US" sz="2000" dirty="0" smtClean="0"/>
              <a:t>2005-2018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52400" y="62484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2005-2018.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369219"/>
            <a:ext cx="7204471" cy="48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645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9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total single premium per enrolled employee, by State</a:t>
            </a:r>
            <a:r>
              <a:rPr lang="en-US" sz="1900" dirty="0" smtClean="0"/>
              <a:t>, 2018</a:t>
            </a: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pic>
        <p:nvPicPr>
          <p:cNvPr id="6" name="templat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08" y="1371601"/>
            <a:ext cx="6400799" cy="4800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6477000"/>
            <a:ext cx="77634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2018.</a:t>
            </a:r>
          </a:p>
        </p:txBody>
      </p:sp>
    </p:spTree>
    <p:extLst>
      <p:ext uri="{BB962C8B-B14F-4D97-AF65-F5344CB8AC3E}">
        <p14:creationId xmlns:p14="http://schemas.microsoft.com/office/powerpoint/2010/main" val="234191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percentage of premium contributed by employees for single, employee-plus-one, and family coverage, </a:t>
            </a:r>
            <a:r>
              <a:rPr lang="en-US" sz="1900" dirty="0" smtClean="0"/>
              <a:t>2005-2018</a:t>
            </a: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8" name="Rectangle 7"/>
          <p:cNvSpPr/>
          <p:nvPr/>
        </p:nvSpPr>
        <p:spPr>
          <a:xfrm>
            <a:off x="152400" y="62484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2005-2018.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369219"/>
            <a:ext cx="7204471" cy="48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519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annual employee contribution (in dollars) for single, employee-plus-one, and family coverage, </a:t>
            </a:r>
            <a:r>
              <a:rPr lang="en-US" sz="1900" dirty="0" smtClean="0"/>
              <a:t>2005-2018</a:t>
            </a: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8" name="Rectangle 7"/>
          <p:cNvSpPr/>
          <p:nvPr/>
        </p:nvSpPr>
        <p:spPr>
          <a:xfrm>
            <a:off x="76200" y="62484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2005-2018.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369219"/>
            <a:ext cx="7204471" cy="48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17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9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enrolled employees in a health insurance plan with a deductible, overall and by firm size, </a:t>
            </a:r>
            <a:r>
              <a:rPr lang="en-US" sz="1900" dirty="0" smtClean="0"/>
              <a:t>2005-2018</a:t>
            </a: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8" name="Rectangle 7"/>
          <p:cNvSpPr/>
          <p:nvPr/>
        </p:nvSpPr>
        <p:spPr>
          <a:xfrm>
            <a:off x="152400" y="62484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2005-2018.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369219"/>
            <a:ext cx="7204471" cy="48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491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individual deductible (in dollars) per employee enrolled with single coverage in a health insurance plan with a deductible</a:t>
            </a:r>
            <a:r>
              <a:rPr lang="en-US" sz="1900" dirty="0" smtClean="0"/>
              <a:t>, overall </a:t>
            </a:r>
            <a:r>
              <a:rPr lang="en-US" sz="1900" dirty="0"/>
              <a:t>and by firm size, 2005-2018</a:t>
            </a:r>
            <a:br>
              <a:rPr lang="en-US" sz="1900" dirty="0"/>
            </a:b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851" y="1219200"/>
            <a:ext cx="817684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1" y="5791200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2005-2018.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800" dirty="0"/>
              <a:t>. </a:t>
            </a:r>
            <a:r>
              <a:rPr lang="en-US" sz="1200" dirty="0"/>
              <a:t>In 2015, the methodology for calibrating the upper edit bound for the individual deductible amount changed, causing the average individual deductible per </a:t>
            </a:r>
            <a:endParaRPr lang="en-US" sz="1200" dirty="0" smtClean="0"/>
          </a:p>
          <a:p>
            <a:r>
              <a:rPr lang="en-US" sz="1200" dirty="0" smtClean="0"/>
              <a:t>employee enrolled </a:t>
            </a:r>
            <a:r>
              <a:rPr lang="en-US" sz="1200" dirty="0"/>
              <a:t>with single coverage in a </a:t>
            </a:r>
            <a:r>
              <a:rPr lang="en-US" sz="1200" dirty="0" smtClean="0"/>
              <a:t>health </a:t>
            </a:r>
            <a:r>
              <a:rPr lang="en-US" sz="1200" dirty="0"/>
              <a:t>insurance plan with a deductible to increase by about 5 </a:t>
            </a:r>
            <a:endParaRPr lang="en-US" sz="1200" dirty="0" smtClean="0"/>
          </a:p>
          <a:p>
            <a:r>
              <a:rPr lang="en-US" sz="1200" dirty="0" smtClean="0"/>
              <a:t>percent </a:t>
            </a:r>
            <a:r>
              <a:rPr lang="en-US" sz="1200" dirty="0"/>
              <a:t>at the </a:t>
            </a:r>
            <a:r>
              <a:rPr lang="en-US" sz="1200" dirty="0" smtClean="0"/>
              <a:t>national </a:t>
            </a:r>
            <a:r>
              <a:rPr lang="en-US" sz="1200" dirty="0"/>
              <a:t>level </a:t>
            </a:r>
            <a:r>
              <a:rPr lang="en-US" sz="1200" dirty="0" smtClean="0"/>
              <a:t>in </a:t>
            </a:r>
            <a:r>
              <a:rPr lang="en-US" sz="1200" dirty="0"/>
              <a:t>2015 relative to the earlier methodology.</a:t>
            </a:r>
          </a:p>
        </p:txBody>
      </p:sp>
    </p:spTree>
    <p:extLst>
      <p:ext uri="{BB962C8B-B14F-4D97-AF65-F5344CB8AC3E}">
        <p14:creationId xmlns:p14="http://schemas.microsoft.com/office/powerpoint/2010/main" val="390331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in establishments that offer health insurance, by firm size, 2005-2018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216819"/>
            <a:ext cx="7433071" cy="495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" y="62484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2005-2018.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183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in establishments that offer health insurance, by State, firm size &lt;50 employees, 2018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9" name="templat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66019"/>
            <a:ext cx="6674907" cy="50061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" y="6477001"/>
            <a:ext cx="77634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2018.</a:t>
            </a:r>
          </a:p>
        </p:txBody>
      </p:sp>
    </p:spTree>
    <p:extLst>
      <p:ext uri="{BB962C8B-B14F-4D97-AF65-F5344CB8AC3E}">
        <p14:creationId xmlns:p14="http://schemas.microsoft.com/office/powerpoint/2010/main" val="103567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who are enrolled in health insurance at establishments that offer health insurance, overall and by firm size, 2005-2018</a:t>
            </a:r>
            <a:br>
              <a:rPr lang="en-US" sz="1900" dirty="0"/>
            </a:b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272" y="1295401"/>
            <a:ext cx="7315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61722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2005-2018.</a:t>
            </a:r>
          </a:p>
          <a:p>
            <a:r>
              <a:rPr lang="en-US" sz="1200" b="1" dirty="0" smtClean="0"/>
              <a:t>Denominator: </a:t>
            </a:r>
            <a:r>
              <a:rPr lang="en-US" sz="1200" dirty="0" smtClean="0"/>
              <a:t>Within each category, all employees in establishments that offer health insurance.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7324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eligible for health insurance at establishments that offer health insurance, </a:t>
            </a:r>
            <a:br>
              <a:rPr lang="en-US" sz="1900" dirty="0"/>
            </a:br>
            <a:r>
              <a:rPr lang="en-US" sz="1900" dirty="0"/>
              <a:t>overall and by firm size, 2005-2018</a:t>
            </a:r>
            <a:br>
              <a:rPr lang="en-US" sz="1900" dirty="0"/>
            </a:b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72" y="1371600"/>
            <a:ext cx="72009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60960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2005-2018.</a:t>
            </a:r>
          </a:p>
          <a:p>
            <a:r>
              <a:rPr lang="en-US" sz="1200" b="1" dirty="0" smtClean="0"/>
              <a:t>Denominator: </a:t>
            </a:r>
            <a:r>
              <a:rPr lang="en-US" sz="1200" dirty="0" smtClean="0"/>
              <a:t>Within each category, all employees in establishments that offer health insurance.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107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eligible private-sector employees who are enrolled in health insurance at establishments that offer health insurance, </a:t>
            </a:r>
            <a:r>
              <a:rPr lang="en-US" sz="1900" dirty="0" smtClean="0"/>
              <a:t>overall </a:t>
            </a:r>
            <a:r>
              <a:rPr lang="en-US" sz="1900" dirty="0"/>
              <a:t>and by firm size, 2005-2018</a:t>
            </a:r>
            <a:br>
              <a:rPr lang="en-US" sz="1900" dirty="0"/>
            </a:b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72" y="1371600"/>
            <a:ext cx="72009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613546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2005-2018.</a:t>
            </a:r>
          </a:p>
          <a:p>
            <a:r>
              <a:rPr lang="en-US" sz="1200" b="1" dirty="0" smtClean="0"/>
              <a:t>Denominator: </a:t>
            </a:r>
            <a:r>
              <a:rPr lang="en-US" sz="1200" dirty="0" smtClean="0"/>
              <a:t>Within each category, all employees in establishments that offer health insurance.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8159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working in establishments that offer two or more health insurance plans, overall and by firm size, 2005-2018</a:t>
            </a:r>
            <a:br>
              <a:rPr lang="en-US" sz="1900" dirty="0"/>
            </a:b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369219"/>
            <a:ext cx="7204471" cy="48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60960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2005-2018.</a:t>
            </a:r>
          </a:p>
          <a:p>
            <a:r>
              <a:rPr lang="en-US" sz="1200" b="1" dirty="0" smtClean="0"/>
              <a:t>Denominator: </a:t>
            </a:r>
            <a:r>
              <a:rPr lang="en-US" sz="1200" dirty="0" smtClean="0"/>
              <a:t>Within each category, all employees in establishments that offer health insurance.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798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establishments that offer health insurance that self-insure at least one plan, </a:t>
            </a:r>
            <a:r>
              <a:rPr lang="en-US" sz="1900" dirty="0" smtClean="0"/>
              <a:t>overall </a:t>
            </a:r>
            <a:r>
              <a:rPr lang="en-US" sz="1900" dirty="0"/>
              <a:t>and by detailed firm size, 2005-2018</a:t>
            </a:r>
            <a:br>
              <a:rPr lang="en-US" sz="1900" dirty="0"/>
            </a:b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8" name="Rectangle 7"/>
          <p:cNvSpPr/>
          <p:nvPr/>
        </p:nvSpPr>
        <p:spPr>
          <a:xfrm>
            <a:off x="76200" y="62484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2005-2018.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72" y="1371600"/>
            <a:ext cx="72009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51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total premiums per enrolled employee for single, employee-plus-one, and family coverage, </a:t>
            </a:r>
            <a:r>
              <a:rPr lang="en-US" sz="1900" dirty="0" smtClean="0"/>
              <a:t>2005-2018</a:t>
            </a: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8" name="Rectangle 7"/>
          <p:cNvSpPr/>
          <p:nvPr/>
        </p:nvSpPr>
        <p:spPr>
          <a:xfrm>
            <a:off x="152400" y="62484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2005-2018.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369219"/>
            <a:ext cx="7204471" cy="48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287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a0cb785d-7160-4b74-9d38-f0a6b70d7cb5">General</Category>
    <Description0 xmlns="a0cb785d-7160-4b74-9d38-f0a6b70d7cb5">Latest AHRQ slide template (2019)</Description0>
    <Code xmlns="a0cb785d-7160-4b74-9d38-f0a6b70d7cb5" xsi:nil="true"/>
    <PublishingStartDate xmlns="http://schemas.microsoft.com/sharepoint/v3" xsi:nil="true"/>
    <PublishingExpiration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C468EA908FC459FF48D4BCDEC4D78" ma:contentTypeVersion="7" ma:contentTypeDescription="Create a new document." ma:contentTypeScope="" ma:versionID="47dc113ef89e564917cca6bb88572f34">
  <xsd:schema xmlns:xsd="http://www.w3.org/2001/XMLSchema" xmlns:xs="http://www.w3.org/2001/XMLSchema" xmlns:p="http://schemas.microsoft.com/office/2006/metadata/properties" xmlns:ns1="http://schemas.microsoft.com/sharepoint/v3" xmlns:ns2="a0cb785d-7160-4b74-9d38-f0a6b70d7cb5" xmlns:ns3="a8f12d5d-e9b2-448e-8eb7-60c9384bbf01" targetNamespace="http://schemas.microsoft.com/office/2006/metadata/properties" ma:root="true" ma:fieldsID="2516ad67db374758ffceb4eb052ee279" ns1:_="" ns2:_="" ns3:_="">
    <xsd:import namespace="http://schemas.microsoft.com/sharepoint/v3"/>
    <xsd:import namespace="a0cb785d-7160-4b74-9d38-f0a6b70d7cb5"/>
    <xsd:import namespace="a8f12d5d-e9b2-448e-8eb7-60c9384bbf01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Code" minOccurs="0"/>
                <xsd:element ref="ns2:Category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7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8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b785d-7160-4b74-9d38-f0a6b70d7cb5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>
      <xsd:simpleType>
        <xsd:restriction base="dms:Note">
          <xsd:maxLength value="255"/>
        </xsd:restriction>
      </xsd:simpleType>
    </xsd:element>
    <xsd:element name="Code" ma:index="3" nillable="true" ma:displayName="Form Number" ma:internalName="Code" ma:readOnly="false">
      <xsd:simpleType>
        <xsd:restriction base="dms:Text">
          <xsd:maxLength value="255"/>
        </xsd:restriction>
      </xsd:simpleType>
    </xsd:element>
    <xsd:element name="Category" ma:index="4" nillable="true" ma:displayName="Category" ma:default="General" ma:format="Dropdown" ma:internalName="Category" ma:readOnly="false">
      <xsd:simpleType>
        <xsd:restriction base="dms:Choice">
          <xsd:enumeration value="Administrative"/>
          <xsd:enumeration value="Awards"/>
          <xsd:enumeration value="Budget"/>
          <xsd:enumeration value="Conferences"/>
          <xsd:enumeration value="Contracts"/>
          <xsd:enumeration value="Ethics"/>
          <xsd:enumeration value="General"/>
          <xsd:enumeration value="HR"/>
          <xsd:enumeration value="Tax"/>
          <xsd:enumeration value="Trave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12d5d-e9b2-448e-8eb7-60c9384bbf01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FD5E93-1318-4E91-9213-8A6D4DA098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42A41A-D2EC-4387-A3D7-1BDDEC0CF04C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8f12d5d-e9b2-448e-8eb7-60c9384bbf01"/>
    <ds:schemaRef ds:uri="http://purl.org/dc/dcmitype/"/>
    <ds:schemaRef ds:uri="a0cb785d-7160-4b74-9d38-f0a6b70d7cb5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21FD6FA-03BA-4177-A609-6A2CEC181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cb785d-7160-4b74-9d38-f0a6b70d7cb5"/>
    <ds:schemaRef ds:uri="a8f12d5d-e9b2-448e-8eb7-60c9384bbf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871</Words>
  <Application>Microsoft Office PowerPoint</Application>
  <PresentationFormat>On-screen Show (4:3)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Custom Design</vt:lpstr>
      <vt:lpstr>MEPS Insurance Component Presentation Slides</vt:lpstr>
      <vt:lpstr>Percentage of private-sector employees in establishments that offer health insurance, by firm size, 2005-2018 </vt:lpstr>
      <vt:lpstr>Percentage of private-sector employees in establishments that offer health insurance, by State, firm size &lt;50 employees, 2018  </vt:lpstr>
      <vt:lpstr>Percentage of private-sector employees who are enrolled in health insurance at establishments that offer health insurance, overall and by firm size, 2005-2018  </vt:lpstr>
      <vt:lpstr>Percentage of private-sector employees eligible for health insurance at establishments that offer health insurance,  overall and by firm size, 2005-2018  </vt:lpstr>
      <vt:lpstr>Percentage of eligible private-sector employees who are enrolled in health insurance at establishments that offer health insurance, overall and by firm size, 2005-2018  </vt:lpstr>
      <vt:lpstr>Percentage of private-sector employees working in establishments that offer two or more health insurance plans, overall and by firm size, 2005-2018  </vt:lpstr>
      <vt:lpstr>Percentage of private-sector establishments that offer health insurance that self-insure at least one plan, overall and by detailed firm size, 2005-2018  </vt:lpstr>
      <vt:lpstr>Average total premiums per enrolled employee for single, employee-plus-one, and family coverage, 2005-2018 </vt:lpstr>
      <vt:lpstr>Percentage change in total premiums from previous year per enrolled employee for single, employee-plus-one, and family coverage, 2006-2018  </vt:lpstr>
      <vt:lpstr>Average total single premium per enrolled employee,  by firm size, 2005-2018 </vt:lpstr>
      <vt:lpstr>Average total employee-plus-one premium per enrolled employee, by firm size, 2005-2018  </vt:lpstr>
      <vt:lpstr>Average total family premium per enrolled employee,  by firm size, 2005-2018 </vt:lpstr>
      <vt:lpstr>Average total single premium per enrolled employee, by State, 2018 </vt:lpstr>
      <vt:lpstr>Average percentage of premium contributed by employees for single, employee-plus-one, and family coverage, 2005-2018 </vt:lpstr>
      <vt:lpstr>Average annual employee contribution (in dollars) for single, employee-plus-one, and family coverage, 2005-2018 </vt:lpstr>
      <vt:lpstr>Percentage of private-sector enrolled employees in a health insurance plan with a deductible, overall and by firm size, 2005-2018 </vt:lpstr>
      <vt:lpstr>Average individual deductible (in dollars) per employee enrolled with single coverage in a health insurance plan with a deductible, overall and by firm size, 2005-2018  </vt:lpstr>
    </vt:vector>
  </TitlesOfParts>
  <Company>DHHS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AHRQ Slide Template 2019-Regular</dc:title>
  <dc:creator>DHHS</dc:creator>
  <cp:lastModifiedBy>Lee, Seung-eun</cp:lastModifiedBy>
  <cp:revision>41</cp:revision>
  <dcterms:created xsi:type="dcterms:W3CDTF">2013-09-03T18:05:51Z</dcterms:created>
  <dcterms:modified xsi:type="dcterms:W3CDTF">2019-09-10T18:20:33Z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0x010100656C468EA908FC459FF48D4BCDEC4D78</vt:lpwstr>
  </property>
</Properties>
</file>