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400800" cy="86868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1F39"/>
    <a:srgbClr val="003865"/>
    <a:srgbClr val="1E4F77"/>
    <a:srgbClr val="001E39"/>
    <a:srgbClr val="306498"/>
    <a:srgbClr val="13385C"/>
    <a:srgbClr val="3F698B"/>
    <a:srgbClr val="001E38"/>
    <a:srgbClr val="02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195" autoAdjust="0"/>
  </p:normalViewPr>
  <p:slideViewPr>
    <p:cSldViewPr>
      <p:cViewPr varScale="1">
        <p:scale>
          <a:sx n="66" d="100"/>
          <a:sy n="66" d="100"/>
        </p:scale>
        <p:origin x="1563" y="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B0E40ABE-DCA6-4B7A-B1BC-961182C98C1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5849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BB106A1E-4DC8-4B97-9735-D05403F9CA2D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80522"/>
            <a:ext cx="5120640" cy="3420428"/>
          </a:xfrm>
          <a:prstGeom prst="rect">
            <a:avLst/>
          </a:prstGeom>
        </p:spPr>
        <p:txBody>
          <a:bodyPr vert="horz" lIns="86210" tIns="43105" rIns="86210" bIns="4310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5848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B17BA40C-25F7-4A81-B7B0-365A5351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and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34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Author and 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Author and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MEPS Insurance Component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Presentation Slides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5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change in total premiums from previous year per enrolled employee for single, employee-plus-one, and family coverage,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76200" y="6211669"/>
            <a:ext cx="8686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 Therefore, growth rates were annualized over the 2006-2008 period.</a:t>
            </a:r>
            <a:endParaRPr lang="en-US" sz="1200" dirty="0"/>
          </a:p>
        </p:txBody>
      </p:sp>
      <p:pic>
        <p:nvPicPr>
          <p:cNvPr id="7" name="SGRender15.png" title="chart and data"/>
          <p:cNvPicPr>
            <a:picLocks noChangeAspect="1"/>
          </p:cNvPicPr>
          <p:nvPr/>
        </p:nvPicPr>
        <p:blipFill rotWithShape="1">
          <a:blip r:embed="rId2"/>
          <a:srcRect l="4629" t="1388" b="6945"/>
          <a:stretch/>
        </p:blipFill>
        <p:spPr>
          <a:xfrm>
            <a:off x="609600" y="1158240"/>
            <a:ext cx="7848600" cy="5029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43000" y="3528900"/>
            <a:ext cx="7696200" cy="1030011"/>
            <a:chOff x="1025804" y="3296921"/>
            <a:chExt cx="7696200" cy="1030011"/>
          </a:xfrm>
        </p:grpSpPr>
        <p:sp>
          <p:nvSpPr>
            <p:cNvPr id="11" name="TextBox 10"/>
            <p:cNvSpPr txBox="1"/>
            <p:nvPr/>
          </p:nvSpPr>
          <p:spPr>
            <a:xfrm>
              <a:off x="1025804" y="387142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73F7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3.4%</a:t>
              </a:r>
              <a:endParaRPr lang="en-US" sz="1400" b="1" dirty="0">
                <a:solidFill>
                  <a:srgbClr val="173F7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87434" y="329692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4.7%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87434" y="353326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8407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4.2%</a:t>
              </a:r>
              <a:endParaRPr lang="en-US" sz="1400" b="1" dirty="0">
                <a:solidFill>
                  <a:srgbClr val="18407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5804" y="3652077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4.0%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5804" y="4019155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20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3.2%</a:t>
              </a:r>
              <a:endParaRPr lang="en-US" sz="1400" b="1" dirty="0">
                <a:solidFill>
                  <a:srgbClr val="00203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87434" y="3711378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3.8%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5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single premium per enrolled employee, </a:t>
            </a:r>
            <a:br>
              <a:rPr lang="en-US" sz="1900" dirty="0"/>
            </a:br>
            <a:r>
              <a:rPr lang="en-US" sz="1900" dirty="0"/>
              <a:t>by firm size, </a:t>
            </a:r>
            <a:r>
              <a:rPr lang="en-US" sz="1900" dirty="0" smtClean="0"/>
              <a:t>2006-2019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SGRender17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8" b="6944"/>
          <a:stretch/>
        </p:blipFill>
        <p:spPr>
          <a:xfrm>
            <a:off x="838200" y="1295400"/>
            <a:ext cx="7848600" cy="495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0" name="SGRender17.png" title="The SGRender Procedure"/>
          <p:cNvPicPr>
            <a:picLocks noChangeAspect="1"/>
          </p:cNvPicPr>
          <p:nvPr/>
        </p:nvPicPr>
        <p:blipFill rotWithShape="1">
          <a:blip r:embed="rId2"/>
          <a:srcRect l="4630" t="2471" r="87037" b="11111"/>
          <a:stretch/>
        </p:blipFill>
        <p:spPr>
          <a:xfrm>
            <a:off x="250479" y="1278048"/>
            <a:ext cx="685800" cy="4741242"/>
          </a:xfrm>
          <a:prstGeom prst="rect">
            <a:avLst/>
          </a:prstGeom>
        </p:spPr>
      </p:pic>
      <p:pic>
        <p:nvPicPr>
          <p:cNvPr id="11" name="SGRender17.png" title="The SGRender Procedure"/>
          <p:cNvPicPr>
            <a:picLocks noChangeAspect="1"/>
          </p:cNvPicPr>
          <p:nvPr/>
        </p:nvPicPr>
        <p:blipFill rotWithShape="1">
          <a:blip r:embed="rId2"/>
          <a:srcRect l="13888" t="86112" r="81482" b="9721"/>
          <a:stretch/>
        </p:blipFill>
        <p:spPr>
          <a:xfrm>
            <a:off x="914400" y="5867400"/>
            <a:ext cx="556609" cy="228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79635" y="1287882"/>
            <a:ext cx="375958" cy="465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5051" y="1227484"/>
            <a:ext cx="375958" cy="465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60546" y="1943100"/>
            <a:ext cx="8559654" cy="3216058"/>
            <a:chOff x="690842" y="1757962"/>
            <a:chExt cx="8559654" cy="3216058"/>
          </a:xfrm>
        </p:grpSpPr>
        <p:sp>
          <p:nvSpPr>
            <p:cNvPr id="14" name="TextBox 13"/>
            <p:cNvSpPr txBox="1"/>
            <p:nvPr/>
          </p:nvSpPr>
          <p:spPr>
            <a:xfrm>
              <a:off x="827895" y="4292404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$4,260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0842" y="4501377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$4,118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0842" y="4666243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$4,080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61711" y="1757962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$7,019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17338" y="1949950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B3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$6,920</a:t>
              </a:r>
              <a:endParaRPr lang="en-US" sz="1400" b="1" dirty="0">
                <a:solidFill>
                  <a:srgbClr val="001B3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17338" y="2326714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$6,629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95078" y="5027033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$4,045</a:t>
            </a:r>
            <a:endParaRPr lang="en-US" sz="1400" b="1" dirty="0">
              <a:solidFill>
                <a:srgbClr val="1E4F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7042" y="2296494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$6,972</a:t>
            </a:r>
            <a:endParaRPr lang="en-US" sz="1400" b="1" dirty="0">
              <a:solidFill>
                <a:srgbClr val="0038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4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employee-plus-one premium per enrolled employee</a:t>
            </a:r>
            <a:r>
              <a:rPr lang="en-US" sz="1900" dirty="0" smtClean="0"/>
              <a:t>, by </a:t>
            </a:r>
            <a:r>
              <a:rPr lang="en-US" sz="1900" dirty="0"/>
              <a:t>firm size,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76200" y="632013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9" name="SGRender19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8" b="6944"/>
          <a:stretch/>
        </p:blipFill>
        <p:spPr>
          <a:xfrm>
            <a:off x="762000" y="1237138"/>
            <a:ext cx="7848600" cy="4953000"/>
          </a:xfrm>
          <a:prstGeom prst="rect">
            <a:avLst/>
          </a:prstGeom>
        </p:spPr>
      </p:pic>
      <p:pic>
        <p:nvPicPr>
          <p:cNvPr id="11" name="SGRender19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8" r="86111" b="11437"/>
          <a:stretch/>
        </p:blipFill>
        <p:spPr>
          <a:xfrm>
            <a:off x="228600" y="1237138"/>
            <a:ext cx="762000" cy="4706462"/>
          </a:xfrm>
          <a:prstGeom prst="rect">
            <a:avLst/>
          </a:prstGeom>
        </p:spPr>
      </p:pic>
      <p:pic>
        <p:nvPicPr>
          <p:cNvPr id="10" name="SGRender19.png" title="The SGRender Procedure"/>
          <p:cNvPicPr>
            <a:picLocks noChangeAspect="1"/>
          </p:cNvPicPr>
          <p:nvPr/>
        </p:nvPicPr>
        <p:blipFill rotWithShape="1">
          <a:blip r:embed="rId2"/>
          <a:srcRect l="15740" t="87173" r="80557" b="10049"/>
          <a:stretch/>
        </p:blipFill>
        <p:spPr>
          <a:xfrm>
            <a:off x="965946" y="5867400"/>
            <a:ext cx="558053" cy="15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6521" y="1264288"/>
            <a:ext cx="533129" cy="463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7651" y="1846004"/>
            <a:ext cx="8489285" cy="3510505"/>
            <a:chOff x="707651" y="1846004"/>
            <a:chExt cx="8489285" cy="3510505"/>
          </a:xfrm>
        </p:grpSpPr>
        <p:sp>
          <p:nvSpPr>
            <p:cNvPr id="14" name="TextBox 13"/>
            <p:cNvSpPr txBox="1"/>
            <p:nvPr/>
          </p:nvSpPr>
          <p:spPr>
            <a:xfrm>
              <a:off x="825616" y="4577057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$8,105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7651" y="4746905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425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$7,988</a:t>
              </a:r>
              <a:endParaRPr lang="en-US" sz="1400" b="1" dirty="0">
                <a:solidFill>
                  <a:srgbClr val="0425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7651" y="4889532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$7,981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13002" y="1846004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$14,105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63778" y="2057400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$13,989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63778" y="2250163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$13,619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5616" y="5048732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$7,774 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63778" y="2438400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$13,248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21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2000" dirty="0"/>
              <a:t>Average total family premium per enrolled employee, </a:t>
            </a:r>
            <a:br>
              <a:rPr lang="en-US" sz="2000" dirty="0"/>
            </a:br>
            <a:r>
              <a:rPr lang="en-US" sz="2000" dirty="0"/>
              <a:t>by firm size, </a:t>
            </a:r>
            <a:r>
              <a:rPr lang="en-US" sz="2000" dirty="0" smtClean="0"/>
              <a:t>2006-2019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9" name="SGRender21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8" b="6944"/>
          <a:stretch/>
        </p:blipFill>
        <p:spPr>
          <a:xfrm>
            <a:off x="762000" y="1221109"/>
            <a:ext cx="7848600" cy="4953000"/>
          </a:xfrm>
          <a:prstGeom prst="rect">
            <a:avLst/>
          </a:prstGeom>
        </p:spPr>
      </p:pic>
      <p:pic>
        <p:nvPicPr>
          <p:cNvPr id="10" name="SGRender21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9" r="86111" b="11145"/>
          <a:stretch/>
        </p:blipFill>
        <p:spPr>
          <a:xfrm>
            <a:off x="76200" y="1221109"/>
            <a:ext cx="762000" cy="4722491"/>
          </a:xfrm>
          <a:prstGeom prst="rect">
            <a:avLst/>
          </a:prstGeom>
        </p:spPr>
      </p:pic>
      <p:pic>
        <p:nvPicPr>
          <p:cNvPr id="11" name="SGRender21.png" title="The SGRender Procedure"/>
          <p:cNvPicPr>
            <a:picLocks noChangeAspect="1"/>
          </p:cNvPicPr>
          <p:nvPr/>
        </p:nvPicPr>
        <p:blipFill rotWithShape="1">
          <a:blip r:embed="rId2"/>
          <a:srcRect l="14814" t="87466" r="81482" b="11145"/>
          <a:stretch/>
        </p:blipFill>
        <p:spPr>
          <a:xfrm>
            <a:off x="816321" y="5867400"/>
            <a:ext cx="685800" cy="76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1123" y="1221109"/>
            <a:ext cx="285678" cy="4646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1219200"/>
            <a:ext cx="479051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85800" y="1692116"/>
            <a:ext cx="8489285" cy="3561940"/>
            <a:chOff x="707651" y="1692116"/>
            <a:chExt cx="8489285" cy="3561940"/>
          </a:xfrm>
        </p:grpSpPr>
        <p:sp>
          <p:nvSpPr>
            <p:cNvPr id="14" name="TextBox 13"/>
            <p:cNvSpPr txBox="1"/>
            <p:nvPr/>
          </p:nvSpPr>
          <p:spPr>
            <a:xfrm>
              <a:off x="843409" y="4470642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$11,471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7651" y="4631516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221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$11,381</a:t>
              </a:r>
              <a:endParaRPr lang="en-US" sz="1400" b="1" dirty="0">
                <a:solidFill>
                  <a:srgbClr val="02213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7651" y="4785405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366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$11,095</a:t>
              </a:r>
              <a:endParaRPr lang="en-US" sz="1400" b="1" dirty="0">
                <a:solidFill>
                  <a:srgbClr val="00366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22419" y="1692116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$20,697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63778" y="1915186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$20,486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63778" y="2085209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$19,893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3409" y="4946279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$10,954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63778" y="2253097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$19,417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62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764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single premium per enrolled employee, by State</a:t>
            </a:r>
            <a:r>
              <a:rPr lang="en-US" sz="1900" dirty="0" smtClean="0"/>
              <a:t>, 2019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templat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08" y="1371601"/>
            <a:ext cx="6400799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6497431"/>
            <a:ext cx="7763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2019.</a:t>
            </a:r>
          </a:p>
        </p:txBody>
      </p:sp>
      <p:pic>
        <p:nvPicPr>
          <p:cNvPr id="5" name="templat1.png" title="Replay template                         "/>
          <p:cNvPicPr>
            <a:picLocks noChangeAspect="1"/>
          </p:cNvPicPr>
          <p:nvPr/>
        </p:nvPicPr>
        <p:blipFill rotWithShape="1">
          <a:blip r:embed="rId3"/>
          <a:srcRect t="3453" b="714"/>
          <a:stretch/>
        </p:blipFill>
        <p:spPr>
          <a:xfrm>
            <a:off x="914400" y="1219199"/>
            <a:ext cx="73152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percentage of premium contributed by employees for single, employee-plus-one, and family coverage,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312" y="1369219"/>
            <a:ext cx="7204471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GRender23.png" title="The SGRender Procedure"/>
          <p:cNvPicPr>
            <a:picLocks noChangeAspect="1"/>
          </p:cNvPicPr>
          <p:nvPr/>
        </p:nvPicPr>
        <p:blipFill rotWithShape="1">
          <a:blip r:embed="rId3"/>
          <a:srcRect l="4629" t="2778" b="6944"/>
          <a:stretch/>
        </p:blipFill>
        <p:spPr>
          <a:xfrm>
            <a:off x="822512" y="1262500"/>
            <a:ext cx="7848600" cy="4953000"/>
          </a:xfrm>
          <a:prstGeom prst="rect">
            <a:avLst/>
          </a:prstGeom>
        </p:spPr>
      </p:pic>
      <p:pic>
        <p:nvPicPr>
          <p:cNvPr id="10" name="SGRender23.png" title="The SGRender Procedure"/>
          <p:cNvPicPr>
            <a:picLocks noChangeAspect="1"/>
          </p:cNvPicPr>
          <p:nvPr/>
        </p:nvPicPr>
        <p:blipFill rotWithShape="1">
          <a:blip r:embed="rId3"/>
          <a:srcRect l="4629" t="2778" r="88889" b="10511"/>
          <a:stretch/>
        </p:blipFill>
        <p:spPr>
          <a:xfrm>
            <a:off x="304800" y="1260119"/>
            <a:ext cx="533400" cy="4757300"/>
          </a:xfrm>
          <a:prstGeom prst="rect">
            <a:avLst/>
          </a:prstGeom>
        </p:spPr>
      </p:pic>
      <p:pic>
        <p:nvPicPr>
          <p:cNvPr id="11" name="SGRender23.png" title="The SGRender Procedure"/>
          <p:cNvPicPr>
            <a:picLocks noChangeAspect="1"/>
          </p:cNvPicPr>
          <p:nvPr/>
        </p:nvPicPr>
        <p:blipFill rotWithShape="1">
          <a:blip r:embed="rId3"/>
          <a:srcRect l="12036" t="86711" r="82408" b="10511"/>
          <a:stretch/>
        </p:blipFill>
        <p:spPr>
          <a:xfrm>
            <a:off x="781017" y="5865019"/>
            <a:ext cx="457200" cy="15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3871" y="1277471"/>
            <a:ext cx="520545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5920" y="3058440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F6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23.8%</a:t>
            </a:r>
            <a:endParaRPr lang="en-US" sz="1400" b="1" dirty="0">
              <a:solidFill>
                <a:srgbClr val="3F69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5322" y="1760119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28.0%</a:t>
            </a:r>
            <a:endParaRPr lang="en-US" sz="1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5322" y="1914007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F6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27.7%</a:t>
            </a:r>
            <a:endParaRPr lang="en-US" sz="1400" b="1" dirty="0">
              <a:solidFill>
                <a:srgbClr val="3F69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920" y="2590083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25.4%</a:t>
            </a:r>
            <a:endParaRPr lang="en-US" sz="1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112" y="4477059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1E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19.1%</a:t>
            </a:r>
            <a:endParaRPr lang="en-US" sz="1400" b="1" dirty="0">
              <a:solidFill>
                <a:srgbClr val="001E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5322" y="3808965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21.4%</a:t>
            </a:r>
            <a:endParaRPr lang="en-US" sz="1400" b="1" dirty="0">
              <a:solidFill>
                <a:srgbClr val="001F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351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annual employee contribution (in dollars) for single, employee-plus-one, and family coverage,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7" name="SGRender25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8" b="6944"/>
          <a:stretch/>
        </p:blipFill>
        <p:spPr>
          <a:xfrm>
            <a:off x="762000" y="1221109"/>
            <a:ext cx="7848600" cy="4953000"/>
          </a:xfrm>
          <a:prstGeom prst="rect">
            <a:avLst/>
          </a:prstGeom>
        </p:spPr>
      </p:pic>
      <p:pic>
        <p:nvPicPr>
          <p:cNvPr id="9" name="SGRender25.png" title="The SGRender Procedure"/>
          <p:cNvPicPr>
            <a:picLocks noChangeAspect="1"/>
          </p:cNvPicPr>
          <p:nvPr/>
        </p:nvPicPr>
        <p:blipFill rotWithShape="1">
          <a:blip r:embed="rId2"/>
          <a:srcRect l="4630" t="2779" r="87037" b="11145"/>
          <a:stretch/>
        </p:blipFill>
        <p:spPr>
          <a:xfrm>
            <a:off x="152400" y="1221109"/>
            <a:ext cx="685800" cy="4722491"/>
          </a:xfrm>
          <a:prstGeom prst="rect">
            <a:avLst/>
          </a:prstGeom>
        </p:spPr>
      </p:pic>
      <p:pic>
        <p:nvPicPr>
          <p:cNvPr id="10" name="SGRender25.png" title="The SGRender Procedure"/>
          <p:cNvPicPr>
            <a:picLocks noChangeAspect="1"/>
          </p:cNvPicPr>
          <p:nvPr/>
        </p:nvPicPr>
        <p:blipFill rotWithShape="1">
          <a:blip r:embed="rId2"/>
          <a:srcRect l="13888" t="86077" r="81482" b="11145"/>
          <a:stretch/>
        </p:blipFill>
        <p:spPr>
          <a:xfrm>
            <a:off x="819037" y="5791200"/>
            <a:ext cx="571500" cy="152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7484" y="1219200"/>
            <a:ext cx="526853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3684" y="1219200"/>
            <a:ext cx="526853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14642" y="1371600"/>
            <a:ext cx="8559895" cy="4014018"/>
            <a:chOff x="560293" y="1371600"/>
            <a:chExt cx="8559895" cy="4014018"/>
          </a:xfrm>
        </p:grpSpPr>
        <p:sp>
          <p:nvSpPr>
            <p:cNvPr id="13" name="TextBox 12"/>
            <p:cNvSpPr txBox="1"/>
            <p:nvPr/>
          </p:nvSpPr>
          <p:spPr>
            <a:xfrm>
              <a:off x="560293" y="3506289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$2,890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0293" y="4235114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3F69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$1,903</a:t>
              </a:r>
              <a:endParaRPr lang="en-US" sz="1400" b="1" dirty="0">
                <a:solidFill>
                  <a:srgbClr val="3F698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0293" y="5077841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1E3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$788</a:t>
              </a:r>
              <a:endParaRPr lang="en-US" sz="1400" b="1" dirty="0">
                <a:solidFill>
                  <a:srgbClr val="001E3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87030" y="1371600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$5,726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87030" y="2743200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F69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$3,881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87030" y="4542891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$1,489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61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GRender27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8" b="6944"/>
          <a:stretch/>
        </p:blipFill>
        <p:spPr>
          <a:xfrm>
            <a:off x="739367" y="1277471"/>
            <a:ext cx="78486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9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enrolled employees in a health insurance plan with a deductible, overall and by firm size,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762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61409" y="1314037"/>
            <a:ext cx="457792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8365" y="3267956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66.6%</a:t>
            </a:r>
            <a:endParaRPr lang="en-US" sz="1400" b="1" dirty="0">
              <a:solidFill>
                <a:srgbClr val="0038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4360" y="1277471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87.5%</a:t>
            </a:r>
            <a:endParaRPr lang="en-US" sz="1400" b="1" dirty="0">
              <a:solidFill>
                <a:srgbClr val="1E4F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6909" y="1417024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064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87.1%</a:t>
            </a:r>
            <a:endParaRPr lang="en-US" sz="1400" b="1" dirty="0">
              <a:solidFill>
                <a:srgbClr val="3064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939" y="3056952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67.9%</a:t>
            </a:r>
            <a:endParaRPr lang="en-US" sz="1400" b="1" dirty="0">
              <a:solidFill>
                <a:srgbClr val="1E4F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913" y="3536900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66.2%</a:t>
            </a:r>
            <a:endParaRPr lang="en-US" sz="1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36909" y="1759870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84.1%</a:t>
            </a:r>
            <a:endParaRPr lang="en-US" sz="1400" b="1" dirty="0">
              <a:solidFill>
                <a:srgbClr val="0038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SGRender27.png" title="The SGRender Procedure"/>
          <p:cNvPicPr>
            <a:picLocks noChangeAspect="1"/>
          </p:cNvPicPr>
          <p:nvPr/>
        </p:nvPicPr>
        <p:blipFill rotWithShape="1">
          <a:blip r:embed="rId2"/>
          <a:srcRect l="11386" t="87827" r="83058" b="9395"/>
          <a:stretch/>
        </p:blipFill>
        <p:spPr>
          <a:xfrm>
            <a:off x="649720" y="5943600"/>
            <a:ext cx="569480" cy="152400"/>
          </a:xfrm>
          <a:prstGeom prst="rect">
            <a:avLst/>
          </a:prstGeom>
        </p:spPr>
      </p:pic>
      <p:pic>
        <p:nvPicPr>
          <p:cNvPr id="17" name="SGRender27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8" r="89540" b="10784"/>
          <a:stretch/>
        </p:blipFill>
        <p:spPr>
          <a:xfrm>
            <a:off x="169887" y="1277471"/>
            <a:ext cx="479833" cy="47423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8365" y="3402428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66.4%</a:t>
            </a:r>
            <a:endParaRPr lang="en-US" sz="1400" b="1" dirty="0">
              <a:solidFill>
                <a:srgbClr val="001F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6909" y="1556577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86.6%</a:t>
            </a:r>
            <a:endParaRPr lang="en-US" sz="1400" b="1" dirty="0">
              <a:solidFill>
                <a:srgbClr val="001F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9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individual deductible (in dollars) per employee enrolled with single coverage in a health insurance plan with a deductible</a:t>
            </a:r>
            <a:r>
              <a:rPr lang="en-US" sz="1900" dirty="0" smtClean="0"/>
              <a:t>, overall </a:t>
            </a:r>
            <a:r>
              <a:rPr lang="en-US" sz="1900" dirty="0"/>
              <a:t>and by firm size,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152401" y="57912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800" dirty="0"/>
              <a:t>. </a:t>
            </a:r>
            <a:r>
              <a:rPr lang="en-US" sz="1200" dirty="0"/>
              <a:t>In 2015, the methodology for calibrating the upper edit bound for the individual deductible amount changed, causing the average individual deductible per </a:t>
            </a:r>
            <a:endParaRPr lang="en-US" sz="1200" dirty="0" smtClean="0"/>
          </a:p>
          <a:p>
            <a:r>
              <a:rPr lang="en-US" sz="1200" dirty="0" smtClean="0"/>
              <a:t>employee enrolled </a:t>
            </a:r>
            <a:r>
              <a:rPr lang="en-US" sz="1200" dirty="0"/>
              <a:t>with single coverage in a </a:t>
            </a:r>
            <a:r>
              <a:rPr lang="en-US" sz="1200" dirty="0" smtClean="0"/>
              <a:t>health </a:t>
            </a:r>
            <a:r>
              <a:rPr lang="en-US" sz="1200" dirty="0"/>
              <a:t>insurance plan with a deductible to increase by about 5 </a:t>
            </a:r>
            <a:endParaRPr lang="en-US" sz="1200" dirty="0" smtClean="0"/>
          </a:p>
          <a:p>
            <a:r>
              <a:rPr lang="en-US" sz="1200" dirty="0" smtClean="0"/>
              <a:t>percent </a:t>
            </a:r>
            <a:r>
              <a:rPr lang="en-US" sz="1200" dirty="0"/>
              <a:t>at the </a:t>
            </a:r>
            <a:r>
              <a:rPr lang="en-US" sz="1200" dirty="0" smtClean="0"/>
              <a:t>national </a:t>
            </a:r>
            <a:r>
              <a:rPr lang="en-US" sz="1200" dirty="0"/>
              <a:t>level </a:t>
            </a:r>
            <a:r>
              <a:rPr lang="en-US" sz="1200" dirty="0" smtClean="0"/>
              <a:t>in </a:t>
            </a:r>
            <a:r>
              <a:rPr lang="en-US" sz="1200" dirty="0"/>
              <a:t>2015 relative to the earlier methodology.</a:t>
            </a:r>
          </a:p>
        </p:txBody>
      </p:sp>
      <p:pic>
        <p:nvPicPr>
          <p:cNvPr id="8" name="SGRender29.png" title="The SGRender Procedure"/>
          <p:cNvPicPr>
            <a:picLocks noChangeAspect="1"/>
          </p:cNvPicPr>
          <p:nvPr/>
        </p:nvPicPr>
        <p:blipFill rotWithShape="1">
          <a:blip r:embed="rId2"/>
          <a:srcRect l="4629" t="3206" b="7050"/>
          <a:stretch/>
        </p:blipFill>
        <p:spPr>
          <a:xfrm>
            <a:off x="762000" y="1333500"/>
            <a:ext cx="7848600" cy="4267200"/>
          </a:xfrm>
          <a:prstGeom prst="rect">
            <a:avLst/>
          </a:prstGeom>
        </p:spPr>
      </p:pic>
      <p:pic>
        <p:nvPicPr>
          <p:cNvPr id="10" name="SGRender29.png" title="The SGRender Procedure"/>
          <p:cNvPicPr>
            <a:picLocks noChangeAspect="1"/>
          </p:cNvPicPr>
          <p:nvPr/>
        </p:nvPicPr>
        <p:blipFill rotWithShape="1">
          <a:blip r:embed="rId2"/>
          <a:srcRect l="4629" t="3206" r="87964" b="12659"/>
          <a:stretch/>
        </p:blipFill>
        <p:spPr>
          <a:xfrm>
            <a:off x="152400" y="1333500"/>
            <a:ext cx="609600" cy="4000500"/>
          </a:xfrm>
          <a:prstGeom prst="rect">
            <a:avLst/>
          </a:prstGeom>
        </p:spPr>
      </p:pic>
      <p:pic>
        <p:nvPicPr>
          <p:cNvPr id="11" name="SGRender29.png" title="The SGRender Procedure"/>
          <p:cNvPicPr>
            <a:picLocks noChangeAspect="1"/>
          </p:cNvPicPr>
          <p:nvPr/>
        </p:nvPicPr>
        <p:blipFill rotWithShape="1">
          <a:blip r:embed="rId2"/>
          <a:srcRect l="12962" t="85738" r="81482" b="11056"/>
          <a:stretch/>
        </p:blipFill>
        <p:spPr>
          <a:xfrm>
            <a:off x="762000" y="5257800"/>
            <a:ext cx="609600" cy="152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2769" y="1219200"/>
            <a:ext cx="568831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1805" y="3942769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$1,007</a:t>
            </a:r>
            <a:endParaRPr lang="en-US" sz="1400" b="1" dirty="0">
              <a:solidFill>
                <a:srgbClr val="0038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805" y="4185105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$855</a:t>
            </a:r>
            <a:endParaRPr lang="en-US" sz="1400" b="1" dirty="0">
              <a:solidFill>
                <a:srgbClr val="1E4F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1927" y="1600200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$2,441</a:t>
            </a:r>
            <a:endParaRPr lang="en-US" sz="1400" b="1" dirty="0">
              <a:solidFill>
                <a:srgbClr val="1E4F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41927" y="1778324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$2,386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41927" y="2462235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$1,931</a:t>
            </a:r>
            <a:endParaRPr lang="en-US" sz="1400" b="1" dirty="0">
              <a:solidFill>
                <a:srgbClr val="001F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805" y="4396888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1E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$714</a:t>
            </a:r>
            <a:endParaRPr lang="en-US" sz="1400" b="1" dirty="0">
              <a:solidFill>
                <a:srgbClr val="001E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805" y="4588876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$605</a:t>
            </a:r>
            <a:endParaRPr lang="en-US" sz="1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1927" y="2711807"/>
            <a:ext cx="83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$1,778</a:t>
            </a:r>
            <a:endParaRPr lang="en-US" sz="1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95" y="1524000"/>
            <a:ext cx="3411205" cy="11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1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in establishments that offer health insurance, by firm size, </a:t>
            </a:r>
            <a:r>
              <a:rPr lang="en-US" sz="1900" dirty="0" smtClean="0"/>
              <a:t>2006-2019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6027" y="1219200"/>
            <a:ext cx="8406973" cy="5109943"/>
            <a:chOff x="203626" y="1295400"/>
            <a:chExt cx="8406973" cy="5109943"/>
          </a:xfrm>
        </p:grpSpPr>
        <p:pic>
          <p:nvPicPr>
            <p:cNvPr id="14" name="SGRender1.png" title="The SGRender Procedure"/>
            <p:cNvPicPr>
              <a:picLocks noChangeAspect="1"/>
            </p:cNvPicPr>
            <p:nvPr/>
          </p:nvPicPr>
          <p:blipFill rotWithShape="1">
            <a:blip r:embed="rId2"/>
            <a:srcRect t="1388" b="5555"/>
            <a:stretch/>
          </p:blipFill>
          <p:spPr>
            <a:xfrm>
              <a:off x="380999" y="1299943"/>
              <a:ext cx="8229600" cy="5105400"/>
            </a:xfrm>
            <a:prstGeom prst="rect">
              <a:avLst/>
            </a:prstGeom>
          </p:spPr>
        </p:pic>
        <p:pic>
          <p:nvPicPr>
            <p:cNvPr id="15" name="SGRender1.png" title="The SGRender Procedure"/>
            <p:cNvPicPr>
              <a:picLocks noChangeAspect="1"/>
            </p:cNvPicPr>
            <p:nvPr/>
          </p:nvPicPr>
          <p:blipFill rotWithShape="1">
            <a:blip r:embed="rId2"/>
            <a:srcRect l="4326" t="2697" r="88889" b="9722"/>
            <a:stretch/>
          </p:blipFill>
          <p:spPr>
            <a:xfrm>
              <a:off x="203626" y="1371599"/>
              <a:ext cx="558373" cy="4805065"/>
            </a:xfrm>
            <a:prstGeom prst="rect">
              <a:avLst/>
            </a:prstGeom>
          </p:spPr>
        </p:pic>
        <p:pic>
          <p:nvPicPr>
            <p:cNvPr id="16" name="SGRender1.png" title="The SGRender Procedure"/>
            <p:cNvPicPr>
              <a:picLocks noChangeAspect="1"/>
            </p:cNvPicPr>
            <p:nvPr/>
          </p:nvPicPr>
          <p:blipFill rotWithShape="1">
            <a:blip r:embed="rId2"/>
            <a:srcRect l="12356" t="87419" r="82088" b="11192"/>
            <a:stretch/>
          </p:blipFill>
          <p:spPr>
            <a:xfrm>
              <a:off x="800733" y="6019800"/>
              <a:ext cx="522412" cy="76201"/>
            </a:xfrm>
            <a:prstGeom prst="rect">
              <a:avLst/>
            </a:prstGeom>
          </p:spPr>
        </p:pic>
        <p:pic>
          <p:nvPicPr>
            <p:cNvPr id="17" name="SGRender1.png" title="The SGRender Procedure"/>
            <p:cNvPicPr>
              <a:picLocks noChangeAspect="1"/>
            </p:cNvPicPr>
            <p:nvPr/>
          </p:nvPicPr>
          <p:blipFill rotWithShape="1">
            <a:blip r:embed="rId2"/>
            <a:srcRect l="10035" t="1308" r="88569" b="9804"/>
            <a:stretch/>
          </p:blipFill>
          <p:spPr>
            <a:xfrm>
              <a:off x="685799" y="1295400"/>
              <a:ext cx="114934" cy="4876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13226" y="1316907"/>
              <a:ext cx="509919" cy="4702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01915" y="1349609"/>
            <a:ext cx="8254573" cy="3911168"/>
            <a:chOff x="901915" y="1349609"/>
            <a:chExt cx="8254573" cy="3911168"/>
          </a:xfrm>
        </p:grpSpPr>
        <p:sp>
          <p:nvSpPr>
            <p:cNvPr id="21" name="TextBox 20"/>
            <p:cNvSpPr txBox="1"/>
            <p:nvPr/>
          </p:nvSpPr>
          <p:spPr>
            <a:xfrm>
              <a:off x="901915" y="1444823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97.7%</a:t>
              </a:r>
              <a:endParaRPr lang="en-US" sz="1400" b="1" dirty="0">
                <a:solidFill>
                  <a:srgbClr val="33669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21918" y="1349609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99.0%</a:t>
              </a:r>
              <a:endParaRPr lang="en-US" sz="1400" b="1" dirty="0">
                <a:solidFill>
                  <a:srgbClr val="33669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21918" y="216140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D50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88.0%</a:t>
              </a:r>
              <a:endParaRPr lang="en-US" sz="1400" b="1" dirty="0">
                <a:solidFill>
                  <a:srgbClr val="1D507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1915" y="213360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D507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87.6%</a:t>
              </a:r>
              <a:endParaRPr lang="en-US" sz="1400" b="1" dirty="0">
                <a:solidFill>
                  <a:srgbClr val="1D507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1915" y="228600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5203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86.9%</a:t>
              </a:r>
              <a:endParaRPr lang="en-US" sz="1400" b="1" dirty="0">
                <a:solidFill>
                  <a:srgbClr val="05203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21918" y="2373402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5203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85.3%</a:t>
              </a:r>
              <a:endParaRPr lang="en-US" sz="1400" b="1" dirty="0">
                <a:solidFill>
                  <a:srgbClr val="05203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1915" y="4169962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61.2%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21918" y="495300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50.7%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62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18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smtClean="0"/>
              <a:t>Percentage of private-sector employees in establishments that offer health insurance, by State, firm size &lt;50 employees, 2019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6200" y="6477001"/>
            <a:ext cx="7763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2019.</a:t>
            </a:r>
          </a:p>
        </p:txBody>
      </p:sp>
      <p:pic>
        <p:nvPicPr>
          <p:cNvPr id="6" name="template.png" title="Replay template                         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4229" y="1301239"/>
            <a:ext cx="6742471" cy="50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who are enrolled in health insurance at establishments that offer health insurance, overall and by firm size,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7" name="SGRender3.png" title="The SGRender Procedure"/>
          <p:cNvPicPr>
            <a:picLocks noChangeAspect="1"/>
          </p:cNvPicPr>
          <p:nvPr/>
        </p:nvPicPr>
        <p:blipFill rotWithShape="1">
          <a:blip r:embed="rId2"/>
          <a:srcRect l="4629" t="1938" b="5555"/>
          <a:stretch/>
        </p:blipFill>
        <p:spPr>
          <a:xfrm>
            <a:off x="855552" y="1180914"/>
            <a:ext cx="7848600" cy="5075222"/>
          </a:xfrm>
          <a:prstGeom prst="rect">
            <a:avLst/>
          </a:prstGeom>
        </p:spPr>
      </p:pic>
      <p:pic>
        <p:nvPicPr>
          <p:cNvPr id="8" name="SGRender3.png" title="The SGRender Procedure"/>
          <p:cNvPicPr>
            <a:picLocks noChangeAspect="1"/>
          </p:cNvPicPr>
          <p:nvPr/>
        </p:nvPicPr>
        <p:blipFill rotWithShape="1">
          <a:blip r:embed="rId2"/>
          <a:srcRect l="4628" t="1938" r="89104" b="11251"/>
          <a:stretch/>
        </p:blipFill>
        <p:spPr>
          <a:xfrm>
            <a:off x="403068" y="1180914"/>
            <a:ext cx="515670" cy="4762686"/>
          </a:xfrm>
          <a:prstGeom prst="rect">
            <a:avLst/>
          </a:prstGeom>
        </p:spPr>
      </p:pic>
      <p:pic>
        <p:nvPicPr>
          <p:cNvPr id="10" name="SGRender3.png" title="The SGRender Procedure"/>
          <p:cNvPicPr>
            <a:picLocks noChangeAspect="1"/>
          </p:cNvPicPr>
          <p:nvPr/>
        </p:nvPicPr>
        <p:blipFill rotWithShape="1">
          <a:blip r:embed="rId2"/>
          <a:srcRect l="11572" t="87359" r="82872" b="11252"/>
          <a:stretch/>
        </p:blipFill>
        <p:spPr>
          <a:xfrm>
            <a:off x="918738" y="5867400"/>
            <a:ext cx="457200" cy="7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7805" y="1180914"/>
            <a:ext cx="407596" cy="468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8738" y="1156447"/>
            <a:ext cx="407596" cy="468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1138" y="5715000"/>
            <a:ext cx="452862" cy="165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62116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 smtClean="0"/>
              <a:t>Denominator: </a:t>
            </a:r>
            <a:r>
              <a:rPr lang="en-US" sz="1200" dirty="0" smtClean="0"/>
              <a:t>Within each category, all employees in establishments that offer health insurance.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92863" y="3074909"/>
            <a:ext cx="8304672" cy="2106691"/>
            <a:chOff x="946888" y="2842930"/>
            <a:chExt cx="8304672" cy="2106691"/>
          </a:xfrm>
        </p:grpSpPr>
        <p:sp>
          <p:nvSpPr>
            <p:cNvPr id="14" name="TextBox 13"/>
            <p:cNvSpPr txBox="1"/>
            <p:nvPr/>
          </p:nvSpPr>
          <p:spPr>
            <a:xfrm>
              <a:off x="946888" y="284293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61.4%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6990" y="397793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56.4%</a:t>
              </a:r>
              <a:endParaRPr lang="en-US" sz="1400" b="1" dirty="0">
                <a:solidFill>
                  <a:srgbClr val="33669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16990" y="4131818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55.8%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6888" y="3010267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60.7%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6888" y="3176389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60.1%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6990" y="4497038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53.9%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6888" y="4169962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55.6%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16990" y="4641844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53.8%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24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GRender5.png" title="The SGRender Procedure"/>
          <p:cNvPicPr>
            <a:picLocks noChangeAspect="1"/>
          </p:cNvPicPr>
          <p:nvPr/>
        </p:nvPicPr>
        <p:blipFill rotWithShape="1">
          <a:blip r:embed="rId2"/>
          <a:srcRect l="4630" t="2071" r="694" b="6255"/>
          <a:stretch/>
        </p:blipFill>
        <p:spPr>
          <a:xfrm>
            <a:off x="771525" y="1217314"/>
            <a:ext cx="779145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eligible for health insurance at establishments that offer health insurance, </a:t>
            </a:r>
            <a:br>
              <a:rPr lang="en-US" sz="1900" dirty="0"/>
            </a:br>
            <a:r>
              <a:rPr lang="en-US" sz="1900" dirty="0"/>
              <a:t>overall and by firm size,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11" name="SGRender5.png" title="The SGRender Procedure"/>
          <p:cNvPicPr>
            <a:picLocks noChangeAspect="1"/>
          </p:cNvPicPr>
          <p:nvPr/>
        </p:nvPicPr>
        <p:blipFill rotWithShape="1">
          <a:blip r:embed="rId2"/>
          <a:srcRect l="4629" t="2083" r="88889" b="10417"/>
          <a:stretch/>
        </p:blipFill>
        <p:spPr>
          <a:xfrm>
            <a:off x="304800" y="1221086"/>
            <a:ext cx="533400" cy="4800600"/>
          </a:xfrm>
          <a:prstGeom prst="rect">
            <a:avLst/>
          </a:prstGeom>
        </p:spPr>
      </p:pic>
      <p:pic>
        <p:nvPicPr>
          <p:cNvPr id="10" name="SGRender5.png" title="The SGRender Procedure"/>
          <p:cNvPicPr>
            <a:picLocks noChangeAspect="1"/>
          </p:cNvPicPr>
          <p:nvPr/>
        </p:nvPicPr>
        <p:blipFill rotWithShape="1">
          <a:blip r:embed="rId2"/>
          <a:srcRect l="12037" t="86805" r="83333" b="10417"/>
          <a:stretch/>
        </p:blipFill>
        <p:spPr>
          <a:xfrm>
            <a:off x="771525" y="5869286"/>
            <a:ext cx="523875" cy="152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4192" y="1219200"/>
            <a:ext cx="483606" cy="466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18461" y="3048000"/>
            <a:ext cx="8273139" cy="2279486"/>
            <a:chOff x="978421" y="2816021"/>
            <a:chExt cx="8273139" cy="2279486"/>
          </a:xfrm>
        </p:grpSpPr>
        <p:sp>
          <p:nvSpPr>
            <p:cNvPr id="15" name="TextBox 14"/>
            <p:cNvSpPr txBox="1"/>
            <p:nvPr/>
          </p:nvSpPr>
          <p:spPr>
            <a:xfrm>
              <a:off x="1149390" y="289222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77.9%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75700" y="281602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78.1%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16990" y="3016072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78.1%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78421" y="313531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77.7%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44742" y="337840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77.5%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16990" y="317836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77.7%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8421" y="478773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72.3%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72548" y="334942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77.5%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6200" y="62116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 smtClean="0"/>
              <a:t>Denominator: </a:t>
            </a:r>
            <a:r>
              <a:rPr lang="en-US" sz="1200" dirty="0" smtClean="0"/>
              <a:t>Within each category, all employees in establishments that offer health insurance.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107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eligible private-sector employees who are enrolled in health insurance at establishments that offer health insurance, </a:t>
            </a:r>
            <a:r>
              <a:rPr lang="en-US" sz="1900" dirty="0" smtClean="0"/>
              <a:t>overall </a:t>
            </a:r>
            <a:r>
              <a:rPr lang="en-US" sz="1900" dirty="0"/>
              <a:t>and by firm size,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10" name="SGRender7.png" title="The SGRender Procedure"/>
          <p:cNvPicPr>
            <a:picLocks noChangeAspect="1"/>
          </p:cNvPicPr>
          <p:nvPr/>
        </p:nvPicPr>
        <p:blipFill rotWithShape="1">
          <a:blip r:embed="rId2"/>
          <a:srcRect l="5093" t="1031" b="5913"/>
          <a:stretch/>
        </p:blipFill>
        <p:spPr>
          <a:xfrm>
            <a:off x="876300" y="1156267"/>
            <a:ext cx="7810500" cy="5105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" y="62116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 smtClean="0"/>
              <a:t>Denominator: </a:t>
            </a:r>
            <a:r>
              <a:rPr lang="en-US" sz="1200" dirty="0" smtClean="0"/>
              <a:t>Within each category, </a:t>
            </a:r>
            <a:r>
              <a:rPr lang="en-US" sz="1200" dirty="0"/>
              <a:t>eligible </a:t>
            </a:r>
            <a:r>
              <a:rPr lang="en-US" sz="1200" dirty="0" smtClean="0"/>
              <a:t>employees in establishments that offer health insurance.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2" name="SGRender7.png" title="The SGRender Procedure"/>
          <p:cNvPicPr>
            <a:picLocks noChangeAspect="1"/>
          </p:cNvPicPr>
          <p:nvPr/>
        </p:nvPicPr>
        <p:blipFill rotWithShape="1">
          <a:blip r:embed="rId2"/>
          <a:srcRect l="5093" t="1031" r="88889" b="10837"/>
          <a:stretch/>
        </p:blipFill>
        <p:spPr>
          <a:xfrm>
            <a:off x="381000" y="1156267"/>
            <a:ext cx="495300" cy="48352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1549" y="1211682"/>
            <a:ext cx="331451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6327" y="1211682"/>
            <a:ext cx="331451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70451" y="2541002"/>
            <a:ext cx="8293505" cy="2626692"/>
            <a:chOff x="958055" y="2309023"/>
            <a:chExt cx="8293505" cy="2626692"/>
          </a:xfrm>
        </p:grpSpPr>
        <p:sp>
          <p:nvSpPr>
            <p:cNvPr id="16" name="TextBox 15"/>
            <p:cNvSpPr txBox="1"/>
            <p:nvPr/>
          </p:nvSpPr>
          <p:spPr>
            <a:xfrm>
              <a:off x="958055" y="2309023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78.7%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16990" y="3699739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72.7%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6990" y="390546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71.9%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8055" y="2446786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78.3%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8055" y="2630067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77.4%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16990" y="4484299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69.0%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8055" y="2767830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76.9%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16990" y="4627938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649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68.9%</a:t>
              </a:r>
              <a:endParaRPr lang="en-US" sz="1400" b="1" dirty="0">
                <a:solidFill>
                  <a:srgbClr val="1649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SGRender7.png" title="The SGRender Procedure"/>
          <p:cNvPicPr>
            <a:picLocks noChangeAspect="1"/>
          </p:cNvPicPr>
          <p:nvPr/>
        </p:nvPicPr>
        <p:blipFill rotWithShape="1">
          <a:blip r:embed="rId2"/>
          <a:srcRect l="12037" t="86901" r="82407" b="10321"/>
          <a:stretch/>
        </p:blipFill>
        <p:spPr>
          <a:xfrm>
            <a:off x="811550" y="5867400"/>
            <a:ext cx="56005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employees working in establishments that offer two or more health insurance plans, overall and by firm size,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10" name="Rectangle 9"/>
          <p:cNvSpPr/>
          <p:nvPr/>
        </p:nvSpPr>
        <p:spPr>
          <a:xfrm>
            <a:off x="76200" y="62116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 smtClean="0"/>
              <a:t>Denominator: </a:t>
            </a:r>
            <a:r>
              <a:rPr lang="en-US" sz="1200" dirty="0" smtClean="0"/>
              <a:t>Within each category, all employees in establishments that offer health insurance.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1" name="SGRender9.png" title="The SGRender Procedure"/>
          <p:cNvPicPr>
            <a:picLocks noChangeAspect="1"/>
          </p:cNvPicPr>
          <p:nvPr/>
        </p:nvPicPr>
        <p:blipFill rotWithShape="1">
          <a:blip r:embed="rId2"/>
          <a:srcRect l="4629" t="1388" b="6945"/>
          <a:stretch/>
        </p:blipFill>
        <p:spPr>
          <a:xfrm>
            <a:off x="838200" y="1171033"/>
            <a:ext cx="7848600" cy="5029200"/>
          </a:xfrm>
          <a:prstGeom prst="rect">
            <a:avLst/>
          </a:prstGeom>
        </p:spPr>
      </p:pic>
      <p:pic>
        <p:nvPicPr>
          <p:cNvPr id="12" name="SGRender9.png" title="The SGRender Procedure"/>
          <p:cNvPicPr>
            <a:picLocks noChangeAspect="1"/>
          </p:cNvPicPr>
          <p:nvPr/>
        </p:nvPicPr>
        <p:blipFill rotWithShape="1">
          <a:blip r:embed="rId2"/>
          <a:srcRect l="4629" t="1389" r="87964" b="10234"/>
          <a:stretch/>
        </p:blipFill>
        <p:spPr>
          <a:xfrm>
            <a:off x="381000" y="1171033"/>
            <a:ext cx="609600" cy="4848767"/>
          </a:xfrm>
          <a:prstGeom prst="rect">
            <a:avLst/>
          </a:prstGeom>
        </p:spPr>
      </p:pic>
      <p:pic>
        <p:nvPicPr>
          <p:cNvPr id="13" name="SGRender9.png" title="The SGRender Procedure"/>
          <p:cNvPicPr>
            <a:picLocks noChangeAspect="1"/>
          </p:cNvPicPr>
          <p:nvPr/>
        </p:nvPicPr>
        <p:blipFill rotWithShape="1">
          <a:blip r:embed="rId2"/>
          <a:srcRect l="12963" t="86988" r="82407" b="10266"/>
          <a:stretch/>
        </p:blipFill>
        <p:spPr>
          <a:xfrm>
            <a:off x="930880" y="5867400"/>
            <a:ext cx="471613" cy="1506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0881" y="1211682"/>
            <a:ext cx="471612" cy="465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48762" y="1828800"/>
            <a:ext cx="8248004" cy="3195254"/>
            <a:chOff x="956322" y="1596821"/>
            <a:chExt cx="8248004" cy="3195254"/>
          </a:xfrm>
        </p:grpSpPr>
        <p:sp>
          <p:nvSpPr>
            <p:cNvPr id="16" name="TextBox 15"/>
            <p:cNvSpPr txBox="1"/>
            <p:nvPr/>
          </p:nvSpPr>
          <p:spPr>
            <a:xfrm>
              <a:off x="956322" y="2079843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74.3%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69756" y="159682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84.5%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69756" y="2001784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75.8%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6322" y="2657353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61.4%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6322" y="3817775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36.0%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9756" y="2789902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E4F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58.7%</a:t>
              </a:r>
              <a:endParaRPr lang="en-US" sz="1400" b="1" dirty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6322" y="4484298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21.5%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69756" y="3578021"/>
              <a:ext cx="634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86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41.4%</a:t>
              </a:r>
              <a:endParaRPr lang="en-US" sz="1400" b="1" dirty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98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116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Percentage of private-sector establishments that offer health insurance that self-insure at least one plan, </a:t>
            </a:r>
            <a:r>
              <a:rPr lang="en-US" sz="1900" dirty="0" smtClean="0"/>
              <a:t>overall </a:t>
            </a:r>
            <a:r>
              <a:rPr lang="en-US" sz="1900" dirty="0"/>
              <a:t>and by detailed firm size,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5" name="SGRender11.png" title="The SGRender Procedure"/>
          <p:cNvPicPr>
            <a:picLocks noChangeAspect="1"/>
          </p:cNvPicPr>
          <p:nvPr/>
        </p:nvPicPr>
        <p:blipFill rotWithShape="1">
          <a:blip r:embed="rId2"/>
          <a:srcRect l="4629" t="1389" b="6944"/>
          <a:stretch/>
        </p:blipFill>
        <p:spPr>
          <a:xfrm>
            <a:off x="838200" y="1219200"/>
            <a:ext cx="7848600" cy="5029200"/>
          </a:xfrm>
          <a:prstGeom prst="rect">
            <a:avLst/>
          </a:prstGeom>
        </p:spPr>
      </p:pic>
      <p:pic>
        <p:nvPicPr>
          <p:cNvPr id="7" name="SGRender11.png" title="The SGRender Procedure"/>
          <p:cNvPicPr>
            <a:picLocks noChangeAspect="1"/>
          </p:cNvPicPr>
          <p:nvPr/>
        </p:nvPicPr>
        <p:blipFill rotWithShape="1">
          <a:blip r:embed="rId2"/>
          <a:srcRect l="4629" t="1390" r="87964" b="11111"/>
          <a:stretch/>
        </p:blipFill>
        <p:spPr>
          <a:xfrm>
            <a:off x="252743" y="1219200"/>
            <a:ext cx="609600" cy="4800600"/>
          </a:xfrm>
          <a:prstGeom prst="rect">
            <a:avLst/>
          </a:prstGeom>
        </p:spPr>
      </p:pic>
      <p:pic>
        <p:nvPicPr>
          <p:cNvPr id="9" name="SGRender11.png" title="The SGRender Procedure"/>
          <p:cNvPicPr>
            <a:picLocks noChangeAspect="1"/>
          </p:cNvPicPr>
          <p:nvPr/>
        </p:nvPicPr>
        <p:blipFill rotWithShape="1">
          <a:blip r:embed="rId2"/>
          <a:srcRect l="12962" t="86111" r="82495" b="9723"/>
          <a:stretch/>
        </p:blipFill>
        <p:spPr>
          <a:xfrm>
            <a:off x="805758" y="5867400"/>
            <a:ext cx="609600" cy="228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5758" y="1211682"/>
            <a:ext cx="596735" cy="465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8158" y="3048000"/>
            <a:ext cx="2547042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GRender11.png" title="The SGRender Procedure"/>
          <p:cNvPicPr>
            <a:picLocks noChangeAspect="1"/>
          </p:cNvPicPr>
          <p:nvPr/>
        </p:nvPicPr>
        <p:blipFill rotWithShape="1">
          <a:blip r:embed="rId2"/>
          <a:srcRect l="12037" t="34722" r="63889" b="44444"/>
          <a:stretch/>
        </p:blipFill>
        <p:spPr>
          <a:xfrm>
            <a:off x="1574692" y="2590800"/>
            <a:ext cx="1981200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2950" y="1925986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83.8%</a:t>
            </a:r>
            <a:endParaRPr lang="en-US" sz="1400" b="1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2196" y="1947324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83.1%</a:t>
            </a:r>
            <a:endParaRPr lang="en-US" sz="1400" b="1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2196" y="3931425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39.4%</a:t>
            </a:r>
            <a:endParaRPr lang="en-US" sz="1400" b="1" dirty="0">
              <a:solidFill>
                <a:srgbClr val="001F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950" y="4159137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34.4%</a:t>
            </a:r>
            <a:endParaRPr lang="en-US" sz="1400" b="1" dirty="0">
              <a:solidFill>
                <a:srgbClr val="001F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950" y="5128599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84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13.5%</a:t>
            </a:r>
            <a:endParaRPr lang="en-US" sz="1400" b="1" dirty="0">
              <a:solidFill>
                <a:srgbClr val="1840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7960" y="4789946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840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17.2%</a:t>
            </a:r>
            <a:endParaRPr lang="en-US" sz="1400" b="1" dirty="0">
              <a:solidFill>
                <a:srgbClr val="1840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779" y="5372650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11.6%</a:t>
            </a:r>
            <a:endParaRPr lang="en-US" sz="1400" b="1" dirty="0">
              <a:solidFill>
                <a:srgbClr val="1E4F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62196" y="5067588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14.8%</a:t>
            </a:r>
            <a:endParaRPr lang="en-US" sz="1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779" y="4913700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14.9%</a:t>
            </a:r>
            <a:endParaRPr lang="en-US" sz="14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950" y="4349668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30.6%</a:t>
            </a:r>
            <a:endParaRPr lang="en-US" sz="1400" b="1" dirty="0">
              <a:solidFill>
                <a:srgbClr val="0038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2196" y="4209067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8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33.9%</a:t>
            </a:r>
            <a:endParaRPr lang="en-US" sz="1400" b="1" dirty="0">
              <a:solidFill>
                <a:srgbClr val="0038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7960" y="5352337"/>
            <a:ext cx="63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E4F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12.2%</a:t>
            </a:r>
            <a:endParaRPr lang="en-US" sz="1400" b="1" dirty="0">
              <a:solidFill>
                <a:srgbClr val="1E4F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1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617884"/>
          </a:xfrm>
        </p:spPr>
        <p:txBody>
          <a:bodyPr>
            <a:noAutofit/>
          </a:bodyPr>
          <a:lstStyle/>
          <a:p>
            <a:r>
              <a:rPr lang="en-US" sz="1900" dirty="0"/>
              <a:t>Average total premiums per enrolled employee for single, employee-plus-one, and family coverage, </a:t>
            </a:r>
            <a:r>
              <a:rPr lang="en-US" sz="1900" dirty="0" smtClean="0"/>
              <a:t>2006-2019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762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2006-2019.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Medical Expenditure Panel Survey-Insurance Component estimates are not available for 2007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7" name="SGRender13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8" b="6944"/>
          <a:stretch/>
        </p:blipFill>
        <p:spPr>
          <a:xfrm>
            <a:off x="762000" y="1241079"/>
            <a:ext cx="7848600" cy="4953000"/>
          </a:xfrm>
          <a:prstGeom prst="rect">
            <a:avLst/>
          </a:prstGeom>
        </p:spPr>
      </p:pic>
      <p:pic>
        <p:nvPicPr>
          <p:cNvPr id="9" name="SGRender13.png" title="The SGRender Procedure"/>
          <p:cNvPicPr>
            <a:picLocks noChangeAspect="1"/>
          </p:cNvPicPr>
          <p:nvPr/>
        </p:nvPicPr>
        <p:blipFill rotWithShape="1">
          <a:blip r:embed="rId2"/>
          <a:srcRect l="4629" t="2778" r="86111" b="10121"/>
          <a:stretch/>
        </p:blipFill>
        <p:spPr>
          <a:xfrm>
            <a:off x="76200" y="1241079"/>
            <a:ext cx="762000" cy="4778721"/>
          </a:xfrm>
          <a:prstGeom prst="rect">
            <a:avLst/>
          </a:prstGeom>
        </p:spPr>
      </p:pic>
      <p:pic>
        <p:nvPicPr>
          <p:cNvPr id="10" name="SGRender13.png" title="The SGRender Procedure"/>
          <p:cNvPicPr>
            <a:picLocks noChangeAspect="1"/>
          </p:cNvPicPr>
          <p:nvPr/>
        </p:nvPicPr>
        <p:blipFill rotWithShape="1">
          <a:blip r:embed="rId2"/>
          <a:srcRect l="14814" t="87101" r="81482" b="10121"/>
          <a:stretch/>
        </p:blipFill>
        <p:spPr>
          <a:xfrm>
            <a:off x="811470" y="5867400"/>
            <a:ext cx="712530" cy="152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1130" y="1211682"/>
            <a:ext cx="351870" cy="465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19465" y="1211682"/>
            <a:ext cx="351870" cy="465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90842" y="1676400"/>
            <a:ext cx="8512549" cy="3878928"/>
            <a:chOff x="690842" y="1676400"/>
            <a:chExt cx="8512549" cy="3878928"/>
          </a:xfrm>
        </p:grpSpPr>
        <p:sp>
          <p:nvSpPr>
            <p:cNvPr id="16" name="TextBox 15"/>
            <p:cNvSpPr txBox="1"/>
            <p:nvPr/>
          </p:nvSpPr>
          <p:spPr>
            <a:xfrm>
              <a:off x="690842" y="3677761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$11,381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0842" y="4419600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3F69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$7,988</a:t>
              </a:r>
              <a:endParaRPr lang="en-US" sz="1400" b="1" dirty="0">
                <a:solidFill>
                  <a:srgbClr val="3F698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0842" y="5247551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001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$4,118</a:t>
              </a:r>
              <a:endParaRPr lang="en-US" sz="1400" b="1" dirty="0">
                <a:solidFill>
                  <a:srgbClr val="001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70233" y="1676400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66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$20,486</a:t>
              </a:r>
              <a:endParaRPr lang="en-US" sz="14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70233" y="3121223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F69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$13,989</a:t>
              </a:r>
              <a:endParaRPr lang="en-US" sz="1400" b="1" dirty="0">
                <a:solidFill>
                  <a:srgbClr val="3F698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70233" y="4628206"/>
              <a:ext cx="833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1C3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$6,972</a:t>
              </a:r>
              <a:endParaRPr lang="en-US" sz="1400" b="1" dirty="0">
                <a:solidFill>
                  <a:srgbClr val="001C3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287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41&quot;&gt;&lt;object type=&quot;3&quot; unique_id=&quot;10042&quot;&gt;&lt;property id=&quot;20148&quot; value=&quot;5&quot;/&gt;&lt;property id=&quot;20300&quot; value=&quot;Slide 1 - &amp;quot;MEPS Insurance Component Presentation Slides&amp;quot;&quot;/&gt;&lt;property id=&quot;20307&quot; value=&quot;259&quot;/&gt;&lt;/object&gt;&lt;object type=&quot;3&quot; unique_id=&quot;10043&quot;&gt;&lt;property id=&quot;20148&quot; value=&quot;5&quot;/&gt;&lt;property id=&quot;20300&quot; value=&quot;Slide 2 - &amp;quot;Percentage of private-sector employees in establishments that offer health insurance, by firm size, 2006-2019 &amp;quot;&quot;/&gt;&lt;property id=&quot;20307&quot; value=&quot;263&quot;/&gt;&lt;/object&gt;&lt;object type=&quot;3&quot; unique_id=&quot;10044&quot;&gt;&lt;property id=&quot;20148&quot; value=&quot;5&quot;/&gt;&lt;property id=&quot;20300&quot; value=&quot;Slide 3 - &amp;quot;Percentage of private-sector employees in establishments that offer health insurance, by State, firm size &amp;lt;50 emplo&quot;/&gt;&lt;property id=&quot;20307&quot; value=&quot;264&quot;/&gt;&lt;/object&gt;&lt;object type=&quot;3&quot; unique_id=&quot;10045&quot;&gt;&lt;property id=&quot;20148&quot; value=&quot;5&quot;/&gt;&lt;property id=&quot;20300&quot; value=&quot;Slide 4 - &amp;quot;Percentage of private-sector employees who are enrolled in health insurance at establishments that offer health ins&quot;/&gt;&lt;property id=&quot;20307&quot; value=&quot;265&quot;/&gt;&lt;/object&gt;&lt;object type=&quot;3&quot; unique_id=&quot;10046&quot;&gt;&lt;property id=&quot;20148&quot; value=&quot;5&quot;/&gt;&lt;property id=&quot;20300&quot; value=&quot;Slide 5 - &amp;quot;Percentage of private-sector employees eligible for health insurance at establishments that offer health insurance,&quot;/&gt;&lt;property id=&quot;20307&quot; value=&quot;266&quot;/&gt;&lt;/object&gt;&lt;object type=&quot;3&quot; unique_id=&quot;10047&quot;&gt;&lt;property id=&quot;20148&quot; value=&quot;5&quot;/&gt;&lt;property id=&quot;20300&quot; value=&quot;Slide 6 - &amp;quot;Percentage of eligible private-sector employees who are enrolled in health insurance at establishments that offer h&quot;/&gt;&lt;property id=&quot;20307&quot; value=&quot;267&quot;/&gt;&lt;/object&gt;&lt;object type=&quot;3&quot; unique_id=&quot;10048&quot;&gt;&lt;property id=&quot;20148&quot; value=&quot;5&quot;/&gt;&lt;property id=&quot;20300&quot; value=&quot;Slide 7 - &amp;quot;Percentage of private-sector employees working in establishments that offer two or more health insurance plans, ove&quot;/&gt;&lt;property id=&quot;20307&quot; value=&quot;268&quot;/&gt;&lt;/object&gt;&lt;object type=&quot;3&quot; unique_id=&quot;10049&quot;&gt;&lt;property id=&quot;20148&quot; value=&quot;5&quot;/&gt;&lt;property id=&quot;20300&quot; value=&quot;Slide 8 - &amp;quot;Percentage of private-sector establishments that offer health insurance that self-insure at least one plan, overall&quot;/&gt;&lt;property id=&quot;20307&quot; value=&quot;269&quot;/&gt;&lt;/object&gt;&lt;object type=&quot;3&quot; unique_id=&quot;10050&quot;&gt;&lt;property id=&quot;20148&quot; value=&quot;5&quot;/&gt;&lt;property id=&quot;20300&quot; value=&quot;Slide 9 - &amp;quot;Average total premiums per enrolled employee for single, employee-plus-one, and family coverage, 2006-2019 &amp;quot;&quot;/&gt;&lt;property id=&quot;20307&quot; value=&quot;270&quot;/&gt;&lt;/object&gt;&lt;object type=&quot;3&quot; unique_id=&quot;10051&quot;&gt;&lt;property id=&quot;20148&quot; value=&quot;5&quot;/&gt;&lt;property id=&quot;20300&quot; value=&quot;Slide 10 - &amp;quot;Percentage change in total premiums from previous year per enrolled employee for single, employee-plus-one, and fa&quot;/&gt;&lt;property id=&quot;20307&quot; value=&quot;271&quot;/&gt;&lt;/object&gt;&lt;object type=&quot;3&quot; unique_id=&quot;10052&quot;&gt;&lt;property id=&quot;20148&quot; value=&quot;5&quot;/&gt;&lt;property id=&quot;20300&quot; value=&quot;Slide 11 - &amp;quot;Average total single premium per enrolled employee,  by firm size, 2006-2019 &amp;quot;&quot;/&gt;&lt;property id=&quot;20307&quot; value=&quot;272&quot;/&gt;&lt;/object&gt;&lt;object type=&quot;3&quot; unique_id=&quot;10053&quot;&gt;&lt;property id=&quot;20148&quot; value=&quot;5&quot;/&gt;&lt;property id=&quot;20300&quot; value=&quot;Slide 12 - &amp;quot;Average total employee-plus-one premium per enrolled employee, by firm size, 2006-2019  &amp;quot;&quot;/&gt;&lt;property id=&quot;20307&quot; value=&quot;273&quot;/&gt;&lt;/object&gt;&lt;object type=&quot;3&quot; unique_id=&quot;10054&quot;&gt;&lt;property id=&quot;20148&quot; value=&quot;5&quot;/&gt;&lt;property id=&quot;20300&quot; value=&quot;Slide 13 - &amp;quot;Average total family premium per enrolled employee,  by firm size, 2006-2019 &amp;quot;&quot;/&gt;&lt;property id=&quot;20307&quot; value=&quot;274&quot;/&gt;&lt;/object&gt;&lt;object type=&quot;3&quot; unique_id=&quot;10055&quot;&gt;&lt;property id=&quot;20148&quot; value=&quot;5&quot;/&gt;&lt;property id=&quot;20300&quot; value=&quot;Slide 14 - &amp;quot;Average total single premium per enrolled employee, by State, 2019 &amp;quot;&quot;/&gt;&lt;property id=&quot;20307&quot; value=&quot;275&quot;/&gt;&lt;/object&gt;&lt;object type=&quot;3&quot; unique_id=&quot;10056&quot;&gt;&lt;property id=&quot;20148&quot; value=&quot;5&quot;/&gt;&lt;property id=&quot;20300&quot; value=&quot;Slide 15 - &amp;quot;Average percentage of premium contributed by employees for single, employee-plus-one, and family coverage, 2006-20&quot;/&gt;&lt;property id=&quot;20307&quot; value=&quot;276&quot;/&gt;&lt;/object&gt;&lt;object type=&quot;3&quot; unique_id=&quot;10057&quot;&gt;&lt;property id=&quot;20148&quot; value=&quot;5&quot;/&gt;&lt;property id=&quot;20300&quot; value=&quot;Slide 16 - &amp;quot;Average annual employee contribution (in dollars) for single, employee-plus-one, and family coverage, 2006-2019 &amp;quot;&quot;/&gt;&lt;property id=&quot;20307&quot; value=&quot;277&quot;/&gt;&lt;/object&gt;&lt;object type=&quot;3&quot; unique_id=&quot;10058&quot;&gt;&lt;property id=&quot;20148&quot; value=&quot;5&quot;/&gt;&lt;property id=&quot;20300&quot; value=&quot;Slide 17 - &amp;quot;Percentage of private-sector enrolled employees in a health insurance plan with a deductible, overall and by firm &quot;/&gt;&lt;property id=&quot;20307&quot; value=&quot;278&quot;/&gt;&lt;/object&gt;&lt;object type=&quot;3&quot; unique_id=&quot;10059&quot;&gt;&lt;property id=&quot;20148&quot; value=&quot;5&quot;/&gt;&lt;property id=&quot;20300&quot; value=&quot;Slide 18 - &amp;quot;Average individual deductible (in dollars) per employee enrolled with single coverage in a health insurance plan w&quot;/&gt;&lt;property id=&quot;20307&quot; value=&quot;279&quot;/&gt;&lt;/object&gt;&lt;/object&gt;&lt;object type=&quot;8&quot; unique_id=&quot;1007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0cb785d-7160-4b74-9d38-f0a6b70d7cb5">General</Category>
    <Description0 xmlns="a0cb785d-7160-4b74-9d38-f0a6b70d7cb5">Latest AHRQ slide template (2019)</Description0>
    <Code xmlns="a0cb785d-7160-4b74-9d38-f0a6b70d7cb5" xsi:nil="true"/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468EA908FC459FF48D4BCDEC4D78" ma:contentTypeVersion="7" ma:contentTypeDescription="Create a new document." ma:contentTypeScope="" ma:versionID="47dc113ef89e564917cca6bb88572f34">
  <xsd:schema xmlns:xsd="http://www.w3.org/2001/XMLSchema" xmlns:xs="http://www.w3.org/2001/XMLSchema" xmlns:p="http://schemas.microsoft.com/office/2006/metadata/properties" xmlns:ns1="http://schemas.microsoft.com/sharepoint/v3" xmlns:ns2="a0cb785d-7160-4b74-9d38-f0a6b70d7cb5" xmlns:ns3="a8f12d5d-e9b2-448e-8eb7-60c9384bbf01" targetNamespace="http://schemas.microsoft.com/office/2006/metadata/properties" ma:root="true" ma:fieldsID="2516ad67db374758ffceb4eb052ee279" ns1:_="" ns2:_="" ns3:_="">
    <xsd:import namespace="http://schemas.microsoft.com/sharepoint/v3"/>
    <xsd:import namespace="a0cb785d-7160-4b74-9d38-f0a6b70d7cb5"/>
    <xsd:import namespace="a8f12d5d-e9b2-448e-8eb7-60c9384bbf0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ode" minOccurs="0"/>
                <xsd:element ref="ns2:Category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785d-7160-4b74-9d38-f0a6b70d7cb5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ode" ma:index="3" nillable="true" ma:displayName="Form Number" ma:internalName="Code" ma:readOnly="false">
      <xsd:simpleType>
        <xsd:restriction base="dms:Text">
          <xsd:maxLength value="255"/>
        </xsd:restriction>
      </xsd:simpleType>
    </xsd:element>
    <xsd:element name="Category" ma:index="4" nillable="true" ma:displayName="Category" ma:default="General" ma:format="Dropdown" ma:internalName="Category" ma:readOnly="false">
      <xsd:simpleType>
        <xsd:restriction base="dms:Choice">
          <xsd:enumeration value="Administrative"/>
          <xsd:enumeration value="Awards"/>
          <xsd:enumeration value="Budget"/>
          <xsd:enumeration value="Conferences"/>
          <xsd:enumeration value="Contracts"/>
          <xsd:enumeration value="Ethics"/>
          <xsd:enumeration value="General"/>
          <xsd:enumeration value="HR"/>
          <xsd:enumeration value="Tax"/>
          <xsd:enumeration value="Trave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12d5d-e9b2-448e-8eb7-60c9384bb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D5E93-1318-4E91-9213-8A6D4DA09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42A41A-D2EC-4387-A3D7-1BDDEC0CF04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a0cb785d-7160-4b74-9d38-f0a6b70d7cb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8f12d5d-e9b2-448e-8eb7-60c9384bbf0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1FD6FA-03BA-4177-A609-6A2CEC181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cb785d-7160-4b74-9d38-f0a6b70d7cb5"/>
    <ds:schemaRef ds:uri="a8f12d5d-e9b2-448e-8eb7-60c9384bb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1152</Words>
  <Application>Microsoft Office PowerPoint</Application>
  <PresentationFormat>On-screen Show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MEPS Insurance Component Presentation Slides</vt:lpstr>
      <vt:lpstr>Percentage of private-sector employees in establishments that offer health insurance, by firm size, 2006-2019 </vt:lpstr>
      <vt:lpstr>Percentage of private-sector employees in establishments that offer health insurance, by State, firm size &lt;50 employees, 2019  </vt:lpstr>
      <vt:lpstr>Percentage of private-sector employees who are enrolled in health insurance at establishments that offer health insurance, overall and by firm size, 2006-2019  </vt:lpstr>
      <vt:lpstr>Percentage of private-sector employees eligible for health insurance at establishments that offer health insurance,  overall and by firm size, 2006-2019  </vt:lpstr>
      <vt:lpstr>Percentage of eligible private-sector employees who are enrolled in health insurance at establishments that offer health insurance, overall and by firm size, 2006-2019  </vt:lpstr>
      <vt:lpstr>Percentage of private-sector employees working in establishments that offer two or more health insurance plans, overall and by firm size, 2006-2019  </vt:lpstr>
      <vt:lpstr>Percentage of private-sector establishments that offer health insurance that self-insure at least one plan, overall and by detailed firm size, 2006-2019  </vt:lpstr>
      <vt:lpstr>Average total premiums per enrolled employee for single, employee-plus-one, and family coverage, 2006-2019 </vt:lpstr>
      <vt:lpstr>Percentage change in total premiums from previous year per enrolled employee for single, employee-plus-one, and family coverage, 2006-2019  </vt:lpstr>
      <vt:lpstr>Average total single premium per enrolled employee,  by firm size, 2006-2019 </vt:lpstr>
      <vt:lpstr>Average total employee-plus-one premium per enrolled employee, by firm size, 2006-2019  </vt:lpstr>
      <vt:lpstr>Average total family premium per enrolled employee,  by firm size, 2006-2019 </vt:lpstr>
      <vt:lpstr>Average total single premium per enrolled employee, by State, 2019 </vt:lpstr>
      <vt:lpstr>Average percentage of premium contributed by employees for single, employee-plus-one, and family coverage, 2006-2019 </vt:lpstr>
      <vt:lpstr>Average annual employee contribution (in dollars) for single, employee-plus-one, and family coverage, 2006-2019 </vt:lpstr>
      <vt:lpstr>Percentage of private-sector enrolled employees in a health insurance plan with a deductible, overall and by firm size, 2006-2019 </vt:lpstr>
      <vt:lpstr>Average individual deductible (in dollars) per employee enrolled with single coverage in a health insurance plan with a deductible, overall and by firm size, 2006-2019  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Slide Template 2019-Regular</dc:title>
  <dc:creator>DHHS</dc:creator>
  <cp:lastModifiedBy>Perry Gorelik</cp:lastModifiedBy>
  <cp:revision>100</cp:revision>
  <cp:lastPrinted>2020-09-23T14:34:34Z</cp:lastPrinted>
  <dcterms:created xsi:type="dcterms:W3CDTF">2013-09-03T18:05:51Z</dcterms:created>
  <dcterms:modified xsi:type="dcterms:W3CDTF">2020-09-25T13:06:19Z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0x010100656C468EA908FC459FF48D4BCDEC4D78</vt:lpwstr>
  </property>
</Properties>
</file>