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</p:sldIdLst>
  <p:sldSz cx="9144000" cy="6858000" type="screen4x3"/>
  <p:notesSz cx="6400800" cy="86868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kin, Jillian" initials="BJ" lastIdx="9" clrIdx="0">
    <p:extLst>
      <p:ext uri="{19B8F6BF-5375-455C-9EA6-DF929625EA0E}">
        <p15:presenceInfo xmlns:p15="http://schemas.microsoft.com/office/powerpoint/2012/main" userId="S::jbotkin@air.org::0a4366d2-a485-4caa-8133-820c1545fd4d" providerId="AD"/>
      </p:ext>
    </p:extLst>
  </p:cmAuthor>
  <p:cmAuthor id="2" name="Elkins, Andrew" initials="EA" lastIdx="4" clrIdx="1">
    <p:extLst>
      <p:ext uri="{19B8F6BF-5375-455C-9EA6-DF929625EA0E}">
        <p15:presenceInfo xmlns:p15="http://schemas.microsoft.com/office/powerpoint/2012/main" userId="S::aelkins@air.org::ada85fe7-78ff-4bf8-988a-5a465ec27165" providerId="AD"/>
      </p:ext>
    </p:extLst>
  </p:cmAuthor>
  <p:cmAuthor id="3" name="Kestner, Lauren" initials="KL" lastIdx="21" clrIdx="2">
    <p:extLst>
      <p:ext uri="{19B8F6BF-5375-455C-9EA6-DF929625EA0E}">
        <p15:presenceInfo xmlns:p15="http://schemas.microsoft.com/office/powerpoint/2012/main" userId="S::lkestner@air.org::2aa7f1b0-b1ed-4887-b461-3c0607228c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FF"/>
    <a:srgbClr val="32669A"/>
    <a:srgbClr val="1E4F77"/>
    <a:srgbClr val="00223C"/>
    <a:srgbClr val="D0DAE3"/>
    <a:srgbClr val="003865"/>
    <a:srgbClr val="4D7393"/>
    <a:srgbClr val="E6E6E6"/>
    <a:srgbClr val="154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5" autoAdjust="0"/>
  </p:normalViewPr>
  <p:slideViewPr>
    <p:cSldViewPr>
      <p:cViewPr varScale="1">
        <p:scale>
          <a:sx n="162" d="100"/>
          <a:sy n="162" d="100"/>
        </p:scale>
        <p:origin x="10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0E40ABE-DCA6-4B7A-B1BC-961182C98C1E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B106A1E-4DC8-4B97-9735-D05403F9CA2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80522"/>
            <a:ext cx="5120640" cy="3420428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MEPS Insurance Component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Presentation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change in total premiums from previous year per enrolled employee for single, employee-plus-one, and family coverage,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3" name="Picture 2" descr="Line graph depicting  Percentage change in total premiums from previous year per enrolled employee for single, employee-plus-one, and family coverage, 2009-2021.">
            <a:extLst>
              <a:ext uri="{FF2B5EF4-FFF2-40B4-BE49-F238E27FC236}">
                <a16:creationId xmlns:a16="http://schemas.microsoft.com/office/drawing/2014/main" id="{8807C1F2-6C95-412B-A22C-99C2B16AC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b="5498"/>
          <a:stretch/>
        </p:blipFill>
        <p:spPr>
          <a:xfrm>
            <a:off x="-1" y="1628000"/>
            <a:ext cx="8686801" cy="44128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Rectangle 8"/>
          <p:cNvSpPr/>
          <p:nvPr/>
        </p:nvSpPr>
        <p:spPr>
          <a:xfrm>
            <a:off x="76200" y="6428601"/>
            <a:ext cx="8686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304154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</a:t>
            </a:r>
            <a:br>
              <a:rPr lang="en-US" sz="1900" dirty="0"/>
            </a:br>
            <a:r>
              <a:rPr lang="en-US" sz="1900" dirty="0"/>
              <a:t>by firm size, 2009-2021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 descr="Line graph depicting  Average total single premium per enrolled employee, by firm size, 2009-2021.">
            <a:extLst>
              <a:ext uri="{FF2B5EF4-FFF2-40B4-BE49-F238E27FC236}">
                <a16:creationId xmlns:a16="http://schemas.microsoft.com/office/drawing/2014/main" id="{991C2DFB-4DDE-4BDC-A0D8-5EADE6111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4" b="5107"/>
          <a:stretch/>
        </p:blipFill>
        <p:spPr>
          <a:xfrm>
            <a:off x="34440" y="1503446"/>
            <a:ext cx="8880959" cy="46830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296944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employee-plus-one premium per enrolled employee, by firm size,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13" name="Picture 12" descr="Line graph depicting  Average total employee-plus-one premium per enrolled employee, by firm size, 2009-2021.">
            <a:extLst>
              <a:ext uri="{FF2B5EF4-FFF2-40B4-BE49-F238E27FC236}">
                <a16:creationId xmlns:a16="http://schemas.microsoft.com/office/drawing/2014/main" id="{F65B90C2-006C-485E-BCF5-DBAE33F5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7" y="1429156"/>
            <a:ext cx="8800666" cy="4713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309821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ine graph showing average total family premium per enrolled employee, by firm size, 2008-2020. Data is available in the 2020 MEPS Insurance Component Chartbook.&#10;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family premium per enrolled employee, </a:t>
            </a:r>
            <a:br>
              <a:rPr lang="en-US" sz="1900" dirty="0"/>
            </a:br>
            <a:r>
              <a:rPr lang="en-US" sz="1900" dirty="0"/>
              <a:t>by firm size, 2009-2021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 descr="Line graph depicting  Average total family premium per enrolled employee, by firm size, 2009-2021.">
            <a:extLst>
              <a:ext uri="{FF2B5EF4-FFF2-40B4-BE49-F238E27FC236}">
                <a16:creationId xmlns:a16="http://schemas.microsoft.com/office/drawing/2014/main" id="{1DBB1A07-BEFF-4652-96B3-BCD29D8A6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b="5883"/>
          <a:stretch/>
        </p:blipFill>
        <p:spPr>
          <a:xfrm>
            <a:off x="39584" y="1600200"/>
            <a:ext cx="8752114" cy="453410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95764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429500" cy="617884"/>
          </a:xfrm>
        </p:spPr>
        <p:txBody>
          <a:bodyPr>
            <a:noAutofit/>
          </a:bodyPr>
          <a:lstStyle/>
          <a:p>
            <a:br>
              <a:rPr lang="en-US" sz="1900" dirty="0"/>
            </a:br>
            <a: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Average total single premium per enrolled employee, by State, 3-year average, 2019-2021</a:t>
            </a:r>
            <a:b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900" dirty="0"/>
          </a:p>
        </p:txBody>
      </p:sp>
      <p:pic>
        <p:nvPicPr>
          <p:cNvPr id="3" name="Picture 2" descr="Color-coded USA map depicting the state average total single premium per enrolled employee in years 2019 through 2021, relative to the national average.">
            <a:extLst>
              <a:ext uri="{FF2B5EF4-FFF2-40B4-BE49-F238E27FC236}">
                <a16:creationId xmlns:a16="http://schemas.microsoft.com/office/drawing/2014/main" id="{1DE73A30-2112-48BC-93B3-777873330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6"/>
          <a:stretch/>
        </p:blipFill>
        <p:spPr>
          <a:xfrm>
            <a:off x="1427266" y="1236389"/>
            <a:ext cx="6477000" cy="52298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2019-2021.</a:t>
            </a:r>
          </a:p>
        </p:txBody>
      </p:sp>
    </p:spTree>
    <p:extLst>
      <p:ext uri="{BB962C8B-B14F-4D97-AF65-F5344CB8AC3E}">
        <p14:creationId xmlns:p14="http://schemas.microsoft.com/office/powerpoint/2010/main" val="28735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83570"/>
            <a:ext cx="7429500" cy="617884"/>
          </a:xfrm>
        </p:spPr>
        <p:txBody>
          <a:bodyPr>
            <a:noAutofit/>
          </a:bodyPr>
          <a:lstStyle/>
          <a:p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Average percentage of premium contributed by employees for single, employee-plus-one, and family coverage, 2009-2021</a:t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19" name="Picture 18" descr="Bar graph depicting the average percentage of premium contributed by employees in years 2009 through 2021 for single, employee-plus-one, and family coverage. ">
            <a:extLst>
              <a:ext uri="{FF2B5EF4-FFF2-40B4-BE49-F238E27FC236}">
                <a16:creationId xmlns:a16="http://schemas.microsoft.com/office/drawing/2014/main" id="{6AC02BC4-F9B0-4B5A-9D53-741AF51F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9485" r="1409" b="6272"/>
          <a:stretch/>
        </p:blipFill>
        <p:spPr>
          <a:xfrm>
            <a:off x="1947574" y="1167871"/>
            <a:ext cx="5248849" cy="53091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21714"/>
            <a:ext cx="77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  <a:br>
              <a:rPr lang="en-US" sz="1200" dirty="0"/>
            </a:br>
            <a:r>
              <a:rPr lang="en-US" sz="1200" b="1" dirty="0"/>
              <a:t>Note: </a:t>
            </a:r>
            <a:r>
              <a:rPr lang="en-US" sz="1200" dirty="0"/>
              <a:t>* indicates the estimate is statistically different from the previous year at p &lt; 0.05.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5C0B710-CD92-4549-B538-664FD50D9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4" y="14050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7850EDE-52C5-48D7-A931-D4F351AA7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4" y="1862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1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annual employee contribution (in dollars) for single, employee-plus-one, and family coverage, 2009-2021</a:t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4" name="Picture 3" descr="Bar graph depicting the average annual employee contribution in years 2009 through 2021 for single, employee-plus-one, and family coverage. ">
            <a:extLst>
              <a:ext uri="{FF2B5EF4-FFF2-40B4-BE49-F238E27FC236}">
                <a16:creationId xmlns:a16="http://schemas.microsoft.com/office/drawing/2014/main" id="{3C05F9CC-120A-4A33-AE32-62941BE97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8545" r="492" b="6362"/>
          <a:stretch/>
        </p:blipFill>
        <p:spPr>
          <a:xfrm>
            <a:off x="1943100" y="1166567"/>
            <a:ext cx="5257800" cy="53134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5250" y="6446322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  <a:br>
              <a:rPr lang="en-US" sz="1200" dirty="0"/>
            </a:br>
            <a:r>
              <a:rPr lang="en-US" sz="1200" b="1" dirty="0"/>
              <a:t>Note: </a:t>
            </a:r>
            <a:r>
              <a:rPr lang="en-US" sz="1200" dirty="0"/>
              <a:t>* indicates the estimate is statistically different from the previous year at p &lt; 0.05.</a:t>
            </a:r>
          </a:p>
        </p:txBody>
      </p:sp>
    </p:spTree>
    <p:extLst>
      <p:ext uri="{BB962C8B-B14F-4D97-AF65-F5344CB8AC3E}">
        <p14:creationId xmlns:p14="http://schemas.microsoft.com/office/powerpoint/2010/main" val="7361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enrolled employees in a health insurance plan with a deductible, overall and by firm size, 2009-2021</a:t>
            </a:r>
          </a:p>
        </p:txBody>
      </p:sp>
      <p:pic>
        <p:nvPicPr>
          <p:cNvPr id="3" name="Picture 2" descr="Line graph depicting  Percentage of private-sector enrolled employees in a health insurance plan with a deductible, overall and by firm size, 2009-2021.">
            <a:extLst>
              <a:ext uri="{FF2B5EF4-FFF2-40B4-BE49-F238E27FC236}">
                <a16:creationId xmlns:a16="http://schemas.microsoft.com/office/drawing/2014/main" id="{1201D4F2-4CA4-4C5E-B76C-53986E96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b="5883"/>
          <a:stretch/>
        </p:blipFill>
        <p:spPr>
          <a:xfrm>
            <a:off x="76200" y="1676400"/>
            <a:ext cx="8770318" cy="4381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64008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397049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individual deductible (in dollars) per employee enrolled with single coverage in a health insurance plan with a deductible, overall and by firm size,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3" name="Picture 2" descr="Line graph depicting  Average individual deductible (in dollars) per employee enrolled with single coverage in a health insurance plan with a deductible, overall and by firm size, 2009-2021.">
            <a:extLst>
              <a:ext uri="{FF2B5EF4-FFF2-40B4-BE49-F238E27FC236}">
                <a16:creationId xmlns:a16="http://schemas.microsoft.com/office/drawing/2014/main" id="{2BCB7CCB-9B10-465C-A267-9E053CCF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11862" r="34" b="13897"/>
          <a:stretch/>
        </p:blipFill>
        <p:spPr>
          <a:xfrm>
            <a:off x="23751" y="1676400"/>
            <a:ext cx="8757994" cy="39623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600226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In 2015, the methodology for calibrating the upper edit bound for the individual deductible amount changed, causing the</a:t>
            </a:r>
          </a:p>
          <a:p>
            <a:r>
              <a:rPr lang="en-US" sz="1200" dirty="0"/>
              <a:t>average individual deductible per employee enrolled with single coverage in a health insurance plan with a deductible to increase by about 5 percent at the national level in 2015 relative to the earlier methodology.</a:t>
            </a:r>
          </a:p>
        </p:txBody>
      </p:sp>
    </p:spTree>
    <p:extLst>
      <p:ext uri="{BB962C8B-B14F-4D97-AF65-F5344CB8AC3E}">
        <p14:creationId xmlns:p14="http://schemas.microsoft.com/office/powerpoint/2010/main" val="39033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965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firm size, 2009-2021</a:t>
            </a:r>
            <a:endParaRPr lang="en-US" sz="2000" dirty="0"/>
          </a:p>
        </p:txBody>
      </p:sp>
      <p:pic>
        <p:nvPicPr>
          <p:cNvPr id="4" name="Picture 3" descr="Line graph depicting  Percentage of private-sector employees in establishments that offer health insurance, by firm size, 2009-2021.">
            <a:extLst>
              <a:ext uri="{FF2B5EF4-FFF2-40B4-BE49-F238E27FC236}">
                <a16:creationId xmlns:a16="http://schemas.microsoft.com/office/drawing/2014/main" id="{F7AEA648-F45B-48B3-9FAE-5799174E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4651"/>
          <a:stretch/>
        </p:blipFill>
        <p:spPr>
          <a:xfrm>
            <a:off x="0" y="1447800"/>
            <a:ext cx="8937380" cy="4724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2400" y="637937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01457"/>
            <a:ext cx="7429500" cy="4654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State, firm size &lt;50 employees, 3-year average, 2019-2021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template.png" descr="Color-coded USA map depicting the state percentage of private-sector employees in firms with less than 50 employees that offer health insurance in years 2019 through 2021, relative to the national average.">
            <a:extLst>
              <a:ext uri="{FF2B5EF4-FFF2-40B4-BE49-F238E27FC236}">
                <a16:creationId xmlns:a16="http://schemas.microsoft.com/office/drawing/2014/main" id="{0C350005-664A-40B0-B0D8-AF87A14DF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/>
          <a:stretch/>
        </p:blipFill>
        <p:spPr>
          <a:xfrm>
            <a:off x="1251396" y="1210575"/>
            <a:ext cx="6679307" cy="52881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6477001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2019-2021.</a:t>
            </a:r>
          </a:p>
        </p:txBody>
      </p:sp>
    </p:spTree>
    <p:extLst>
      <p:ext uri="{BB962C8B-B14F-4D97-AF65-F5344CB8AC3E}">
        <p14:creationId xmlns:p14="http://schemas.microsoft.com/office/powerpoint/2010/main" val="103567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who are enrolled in health insurance at establishments that offer health insurance, overall and by firm size, 2009-2021</a:t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5" descr="Line graph depicting  Percentage of private-sector employees who are enrolled in health insurance at establishments that offer health insurance, overall and by firm size, 2009-2021.">
            <a:extLst>
              <a:ext uri="{FF2B5EF4-FFF2-40B4-BE49-F238E27FC236}">
                <a16:creationId xmlns:a16="http://schemas.microsoft.com/office/drawing/2014/main" id="{5A631658-61A6-4ECB-9486-85475A8FB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7" b="8716"/>
          <a:stretch/>
        </p:blipFill>
        <p:spPr>
          <a:xfrm>
            <a:off x="14843" y="1600200"/>
            <a:ext cx="8929529" cy="4343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6246167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1173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eligible for health insurance at establishments that offer health insurance, </a:t>
            </a:r>
            <a:br>
              <a:rPr lang="en-US" sz="1900" dirty="0"/>
            </a:br>
            <a:r>
              <a:rPr lang="en-US" sz="1900" dirty="0"/>
              <a:t>overall and by firm size,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7" name="Picture 6" descr="Line graph depicting  Percentage of private-sector employees eligible for health insurance at establishments that offer health insurance, overall and by firm size, 2009-2021.">
            <a:extLst>
              <a:ext uri="{FF2B5EF4-FFF2-40B4-BE49-F238E27FC236}">
                <a16:creationId xmlns:a16="http://schemas.microsoft.com/office/drawing/2014/main" id="{E2CB7F15-8AEA-4972-A36F-CCABE37C3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7754"/>
          <a:stretch/>
        </p:blipFill>
        <p:spPr>
          <a:xfrm>
            <a:off x="0" y="1676400"/>
            <a:ext cx="8915400" cy="43707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625" y="6318893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36910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eligible private-sector employees who are enrolled in health insurance at establishments that offer health insurance, overall and by firm size,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5" name="Picture 4" descr="Line graph depicting  Percentage of eligible private-sector employees who are enrolled in health insurance at establishments that offer health insurance, overall and by firm size, 2009-2021.">
            <a:extLst>
              <a:ext uri="{FF2B5EF4-FFF2-40B4-BE49-F238E27FC236}">
                <a16:creationId xmlns:a16="http://schemas.microsoft.com/office/drawing/2014/main" id="{01F41895-5F3E-4D4B-9E8B-803A68DE9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 b="9056"/>
          <a:stretch/>
        </p:blipFill>
        <p:spPr>
          <a:xfrm>
            <a:off x="6927" y="1676400"/>
            <a:ext cx="8834702" cy="4267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62439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eligible employees in establishments that offer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24815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working in establishments that offer two or more health insurance plans, overall and by firm size,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5" name="Picture 4" descr="Line graph depicting  Percentage of private-sector employees working in establishments that offer two or more health insurance plans, overall and by firm size, 2009-2021.">
            <a:extLst>
              <a:ext uri="{FF2B5EF4-FFF2-40B4-BE49-F238E27FC236}">
                <a16:creationId xmlns:a16="http://schemas.microsoft.com/office/drawing/2014/main" id="{9D90A4BF-6607-4F4C-851C-9DB286F73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8894"/>
          <a:stretch/>
        </p:blipFill>
        <p:spPr>
          <a:xfrm>
            <a:off x="0" y="1676400"/>
            <a:ext cx="8840729" cy="4297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009" y="631764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42579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establishments that offer health insurance that self-insure at least one plan, overall and by detailed firm size, 2009-2021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pic>
        <p:nvPicPr>
          <p:cNvPr id="3" name="Picture 2" descr="Line graph depicting  Percentage of private-sector establishments that offer health insurance that self-insure at least one plan, overall and by detailed firm size, 2009-2021.">
            <a:extLst>
              <a:ext uri="{FF2B5EF4-FFF2-40B4-BE49-F238E27FC236}">
                <a16:creationId xmlns:a16="http://schemas.microsoft.com/office/drawing/2014/main" id="{19DA9530-5633-4434-81E8-7352F725C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1" b="4718"/>
          <a:stretch/>
        </p:blipFill>
        <p:spPr>
          <a:xfrm>
            <a:off x="0" y="1600200"/>
            <a:ext cx="8763000" cy="44575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6332884"/>
            <a:ext cx="7552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</p:txBody>
      </p:sp>
    </p:spTree>
    <p:extLst>
      <p:ext uri="{BB962C8B-B14F-4D97-AF65-F5344CB8AC3E}">
        <p14:creationId xmlns:p14="http://schemas.microsoft.com/office/powerpoint/2010/main" val="314251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premiums per enrolled employee for single, employee-plus-one, and family coverage, 2009-2021</a:t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5" descr="Bar graph depicting the average total premiums per enrolled employee in years 2009 through 2021 for single, employee-plus-one, and family coverage.">
            <a:extLst>
              <a:ext uri="{FF2B5EF4-FFF2-40B4-BE49-F238E27FC236}">
                <a16:creationId xmlns:a16="http://schemas.microsoft.com/office/drawing/2014/main" id="{F1AFA82C-162B-4BE0-84C8-51480942E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8859" r="2143" b="6696"/>
          <a:stretch/>
        </p:blipFill>
        <p:spPr>
          <a:xfrm>
            <a:off x="1524000" y="1201886"/>
            <a:ext cx="5867400" cy="5136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385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2009-2021.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* indicates the estimate is statistically different from the previous year at p &lt; 0.05.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3287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 - &amp;quot;MEPS Insurance Component Presentation Slides&amp;quot;&quot;/&gt;&lt;property id=&quot;20307&quot; value=&quot;259&quot;/&gt;&lt;/object&gt;&lt;object type=&quot;3&quot; unique_id=&quot;10043&quot;&gt;&lt;property id=&quot;20148&quot; value=&quot;5&quot;/&gt;&lt;property id=&quot;20300&quot; value=&quot;Slide 2 - &amp;quot;Percentage of private-sector employees in establishments that offer health insurance, by firm size, 2006-2019 &amp;quot;&quot;/&gt;&lt;property id=&quot;20307&quot; value=&quot;263&quot;/&gt;&lt;/object&gt;&lt;object type=&quot;3&quot; unique_id=&quot;10044&quot;&gt;&lt;property id=&quot;20148&quot; value=&quot;5&quot;/&gt;&lt;property id=&quot;20300&quot; value=&quot;Slide 3 - &amp;quot;Percentage of private-sector employees in establishments that offer health insurance, by State, firm size &amp;lt;50 emplo&quot;/&gt;&lt;property id=&quot;20307&quot; value=&quot;264&quot;/&gt;&lt;/object&gt;&lt;object type=&quot;3&quot; unique_id=&quot;10045&quot;&gt;&lt;property id=&quot;20148&quot; value=&quot;5&quot;/&gt;&lt;property id=&quot;20300&quot; value=&quot;Slide 4 - &amp;quot;Percentage of private-sector employees who are enrolled in health insurance at establishments that offer health ins&quot;/&gt;&lt;property id=&quot;20307&quot; value=&quot;265&quot;/&gt;&lt;/object&gt;&lt;object type=&quot;3&quot; unique_id=&quot;10046&quot;&gt;&lt;property id=&quot;20148&quot; value=&quot;5&quot;/&gt;&lt;property id=&quot;20300&quot; value=&quot;Slide 5 - &amp;quot;Percentage of private-sector employees eligible for health insurance at establishments that offer health insurance,&quot;/&gt;&lt;property id=&quot;20307&quot; value=&quot;266&quot;/&gt;&lt;/object&gt;&lt;object type=&quot;3&quot; unique_id=&quot;10047&quot;&gt;&lt;property id=&quot;20148&quot; value=&quot;5&quot;/&gt;&lt;property id=&quot;20300&quot; value=&quot;Slide 6 - &amp;quot;Percentage of eligible private-sector employees who are enrolled in health insurance at establishments that offer h&quot;/&gt;&lt;property id=&quot;20307&quot; value=&quot;267&quot;/&gt;&lt;/object&gt;&lt;object type=&quot;3&quot; unique_id=&quot;10048&quot;&gt;&lt;property id=&quot;20148&quot; value=&quot;5&quot;/&gt;&lt;property id=&quot;20300&quot; value=&quot;Slide 7 - &amp;quot;Percentage of private-sector employees working in establishments that offer two or more health insurance plans, ove&quot;/&gt;&lt;property id=&quot;20307&quot; value=&quot;268&quot;/&gt;&lt;/object&gt;&lt;object type=&quot;3&quot; unique_id=&quot;10049&quot;&gt;&lt;property id=&quot;20148&quot; value=&quot;5&quot;/&gt;&lt;property id=&quot;20300&quot; value=&quot;Slide 8 - &amp;quot;Percentage of private-sector establishments that offer health insurance that self-insure at least one plan, overall&quot;/&gt;&lt;property id=&quot;20307&quot; value=&quot;269&quot;/&gt;&lt;/object&gt;&lt;object type=&quot;3&quot; unique_id=&quot;10050&quot;&gt;&lt;property id=&quot;20148&quot; value=&quot;5&quot;/&gt;&lt;property id=&quot;20300&quot; value=&quot;Slide 9 - &amp;quot;Average total premiums per enrolled employee for single, employee-plus-one, and family coverage, 2006-2019 &amp;quot;&quot;/&gt;&lt;property id=&quot;20307&quot; value=&quot;270&quot;/&gt;&lt;/object&gt;&lt;object type=&quot;3&quot; unique_id=&quot;10051&quot;&gt;&lt;property id=&quot;20148&quot; value=&quot;5&quot;/&gt;&lt;property id=&quot;20300&quot; value=&quot;Slide 10 - &amp;quot;Percentage change in total premiums from previous year per enrolled employee for single, employee-plus-one, and fa&quot;/&gt;&lt;property id=&quot;20307&quot; value=&quot;271&quot;/&gt;&lt;/object&gt;&lt;object type=&quot;3&quot; unique_id=&quot;10052&quot;&gt;&lt;property id=&quot;20148&quot; value=&quot;5&quot;/&gt;&lt;property id=&quot;20300&quot; value=&quot;Slide 11 - &amp;quot;Average total single premium per enrolled employee,  by firm size, 2006-2019 &amp;quot;&quot;/&gt;&lt;property id=&quot;20307&quot; value=&quot;272&quot;/&gt;&lt;/object&gt;&lt;object type=&quot;3&quot; unique_id=&quot;10053&quot;&gt;&lt;property id=&quot;20148&quot; value=&quot;5&quot;/&gt;&lt;property id=&quot;20300&quot; value=&quot;Slide 12 - &amp;quot;Average total employee-plus-one premium per enrolled employee, by firm size, 2006-2019  &amp;quot;&quot;/&gt;&lt;property id=&quot;20307&quot; value=&quot;273&quot;/&gt;&lt;/object&gt;&lt;object type=&quot;3&quot; unique_id=&quot;10054&quot;&gt;&lt;property id=&quot;20148&quot; value=&quot;5&quot;/&gt;&lt;property id=&quot;20300&quot; value=&quot;Slide 13 - &amp;quot;Average total family premium per enrolled employee,  by firm size, 2006-2019 &amp;quot;&quot;/&gt;&lt;property id=&quot;20307&quot; value=&quot;274&quot;/&gt;&lt;/object&gt;&lt;object type=&quot;3&quot; unique_id=&quot;10055&quot;&gt;&lt;property id=&quot;20148&quot; value=&quot;5&quot;/&gt;&lt;property id=&quot;20300&quot; value=&quot;Slide 14 - &amp;quot;Average total single premium per enrolled employee, by State, 2019 &amp;quot;&quot;/&gt;&lt;property id=&quot;20307&quot; value=&quot;275&quot;/&gt;&lt;/object&gt;&lt;object type=&quot;3&quot; unique_id=&quot;10056&quot;&gt;&lt;property id=&quot;20148&quot; value=&quot;5&quot;/&gt;&lt;property id=&quot;20300&quot; value=&quot;Slide 15 - &amp;quot;Average percentage of premium contributed by employees for single, employee-plus-one, and family coverage, 2006-20&quot;/&gt;&lt;property id=&quot;20307&quot; value=&quot;276&quot;/&gt;&lt;/object&gt;&lt;object type=&quot;3&quot; unique_id=&quot;10057&quot;&gt;&lt;property id=&quot;20148&quot; value=&quot;5&quot;/&gt;&lt;property id=&quot;20300&quot; value=&quot;Slide 16 - &amp;quot;Average annual employee contribution (in dollars) for single, employee-plus-one, and family coverage, 2006-2019 &amp;quot;&quot;/&gt;&lt;property id=&quot;20307&quot; value=&quot;277&quot;/&gt;&lt;/object&gt;&lt;object type=&quot;3&quot; unique_id=&quot;10058&quot;&gt;&lt;property id=&quot;20148&quot; value=&quot;5&quot;/&gt;&lt;property id=&quot;20300&quot; value=&quot;Slide 17 - &amp;quot;Percentage of private-sector enrolled employees in a health insurance plan with a deductible, overall and by firm &quot;/&gt;&lt;property id=&quot;20307&quot; value=&quot;278&quot;/&gt;&lt;/object&gt;&lt;object type=&quot;3&quot; unique_id=&quot;10059&quot;&gt;&lt;property id=&quot;20148&quot; value=&quot;5&quot;/&gt;&lt;property id=&quot;20300&quot; value=&quot;Slide 18 - &amp;quot;Average individual deductible (in dollars) per employee enrolled with single coverage in a health insurance plan w&quot;/&gt;&lt;property id=&quot;20307&quot; value=&quot;279&quot;/&gt;&lt;/object&gt;&lt;/object&gt;&lt;object type=&quot;8&quot; unique_id=&quot;100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2A41A-D2EC-4387-A3D7-1BDDEC0CF04C}">
  <ds:schemaRefs>
    <ds:schemaRef ds:uri="a0cb785d-7160-4b74-9d38-f0a6b70d7cb5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8f12d5d-e9b2-448e-8eb7-60c9384bbf01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2021_Chartbook_PP</Template>
  <TotalTime>10</TotalTime>
  <Words>762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MEPS Insurance Component Presentation Slides</vt:lpstr>
      <vt:lpstr>Percentage of private-sector employees in establishments that offer health insurance, by firm size, 2009-2021</vt:lpstr>
      <vt:lpstr>Percentage of private-sector employees in establishments that offer health insurance, by State, firm size &lt;50 employees, 3-year average, 2019-2021 </vt:lpstr>
      <vt:lpstr>Percentage of private-sector employees who are enrolled in health insurance at establishments that offer health insurance, overall and by firm size, 2009-2021 </vt:lpstr>
      <vt:lpstr>Percentage of private-sector employees eligible for health insurance at establishments that offer health insurance,  overall and by firm size, 2009-2021  </vt:lpstr>
      <vt:lpstr>Percentage of eligible private-sector employees who are enrolled in health insurance at establishments that offer health insurance, overall and by firm size, 2009-2021  </vt:lpstr>
      <vt:lpstr>Percentage of private-sector employees working in establishments that offer two or more health insurance plans, overall and by firm size, 2009-2021  </vt:lpstr>
      <vt:lpstr>Percentage of private-sector establishments that offer health insurance that self-insure at least one plan, overall and by detailed firm size, 2009-2021  </vt:lpstr>
      <vt:lpstr>Average total premiums per enrolled employee for single, employee-plus-one, and family coverage, 2009-2021 </vt:lpstr>
      <vt:lpstr>Percentage change in total premiums from previous year per enrolled employee for single, employee-plus-one, and family coverage, 2009-2021  </vt:lpstr>
      <vt:lpstr>Average total single premium per enrolled employee,  by firm size, 2009-2021 </vt:lpstr>
      <vt:lpstr>Average total employee-plus-one premium per enrolled employee, by firm size, 2009-2021  </vt:lpstr>
      <vt:lpstr>Average total family premium per enrolled employee,  by firm size, 2009-2021 </vt:lpstr>
      <vt:lpstr> Average total single premium per enrolled employee, by State, 3-year average, 2019-2021 </vt:lpstr>
      <vt:lpstr>  Average percentage of premium contributed by employees for single, employee-plus-one, and family coverage, 2009-2021 </vt:lpstr>
      <vt:lpstr>Average annual employee contribution (in dollars) for single, employee-plus-one, and family coverage, 2009-2021 </vt:lpstr>
      <vt:lpstr>Percentage of private-sector enrolled employees in a health insurance plan with a deductible, overall and by firm size, 2009-2021</vt:lpstr>
      <vt:lpstr>Average individual deductible (in dollars) per employee enrolled with single coverage in a health insurance plan with a deductible, overall and by firm size, 2009-2021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MEPS Insurance Component Presentation Slides</dc:title>
  <dc:creator>Kestner, Lauren</dc:creator>
  <cp:lastModifiedBy>Embrey Young</cp:lastModifiedBy>
  <cp:revision>4</cp:revision>
  <cp:lastPrinted>2020-09-23T14:34:34Z</cp:lastPrinted>
  <dcterms:created xsi:type="dcterms:W3CDTF">2022-09-07T15:22:20Z</dcterms:created>
  <dcterms:modified xsi:type="dcterms:W3CDTF">2022-09-15T20:58:52Z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