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24"/>
  </p:notesMasterIdLst>
  <p:handoutMasterIdLst>
    <p:handoutMasterId r:id="rId25"/>
  </p:handoutMasterIdLst>
  <p:sldIdLst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78" r:id="rId22"/>
    <p:sldId id="279" r:id="rId23"/>
  </p:sldIdLst>
  <p:sldSz cx="9144000" cy="6858000" type="screen4x3"/>
  <p:notesSz cx="6400800" cy="86868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628A31-3B57-5BE3-B0FB-46EE83CEA78B}" name="Young, Aysha" initials="YA" userId="S::ayyoung@air.org::761c5b7a-e03f-442c-b575-76554d4ced95" providerId="AD"/>
  <p188:author id="{E5451964-7DA4-6852-DEA0-93D347379857}" name="Kestner, Lauren" initials="KL" userId="S::lkestner@air.org::2aa7f1b0-b1ed-4887-b461-3c0607228c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tkin, Jillian" initials="BJ" lastIdx="9" clrIdx="0">
    <p:extLst>
      <p:ext uri="{19B8F6BF-5375-455C-9EA6-DF929625EA0E}">
        <p15:presenceInfo xmlns:p15="http://schemas.microsoft.com/office/powerpoint/2012/main" userId="S::jbotkin@air.org::0a4366d2-a485-4caa-8133-820c1545fd4d" providerId="AD"/>
      </p:ext>
    </p:extLst>
  </p:cmAuthor>
  <p:cmAuthor id="2" name="Elkins, Andrew" initials="EA" lastIdx="4" clrIdx="1">
    <p:extLst>
      <p:ext uri="{19B8F6BF-5375-455C-9EA6-DF929625EA0E}">
        <p15:presenceInfo xmlns:p15="http://schemas.microsoft.com/office/powerpoint/2012/main" userId="S::aelkins@air.org::ada85fe7-78ff-4bf8-988a-5a465ec27165" providerId="AD"/>
      </p:ext>
    </p:extLst>
  </p:cmAuthor>
  <p:cmAuthor id="3" name="Kestner, Lauren" initials="KL" lastIdx="21" clrIdx="2">
    <p:extLst>
      <p:ext uri="{19B8F6BF-5375-455C-9EA6-DF929625EA0E}">
        <p15:presenceInfo xmlns:p15="http://schemas.microsoft.com/office/powerpoint/2012/main" userId="S::lkestner@air.org::2aa7f1b0-b1ed-4887-b461-3c0607228c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FFFFF"/>
    <a:srgbClr val="32669A"/>
    <a:srgbClr val="1E4F77"/>
    <a:srgbClr val="00223C"/>
    <a:srgbClr val="D0DAE3"/>
    <a:srgbClr val="003865"/>
    <a:srgbClr val="4D7393"/>
    <a:srgbClr val="E6E6E6"/>
    <a:srgbClr val="154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29DAE-AE76-4C5A-81C3-66B9B9FF3C40}" v="4" dt="2023-09-06T18:13:06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92" autoAdjust="0"/>
  </p:normalViewPr>
  <p:slideViewPr>
    <p:cSldViewPr>
      <p:cViewPr varScale="1">
        <p:scale>
          <a:sx n="62" d="100"/>
          <a:sy n="62" d="100"/>
        </p:scale>
        <p:origin x="138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776" y="-102"/>
      </p:cViewPr>
      <p:guideLst>
        <p:guide orient="horz" pos="273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stner, Lauren" userId="2aa7f1b0-b1ed-4887-b461-3c0607228ccf" providerId="ADAL" clId="{17329DAE-AE76-4C5A-81C3-66B9B9FF3C40}"/>
    <pc:docChg chg="undo custSel addSld delSld modSld">
      <pc:chgData name="Kestner, Lauren" userId="2aa7f1b0-b1ed-4887-b461-3c0607228ccf" providerId="ADAL" clId="{17329DAE-AE76-4C5A-81C3-66B9B9FF3C40}" dt="2023-09-06T18:13:47.792" v="156" actId="962"/>
      <pc:docMkLst>
        <pc:docMk/>
      </pc:docMkLst>
      <pc:sldChg chg="modSp mod">
        <pc:chgData name="Kestner, Lauren" userId="2aa7f1b0-b1ed-4887-b461-3c0607228ccf" providerId="ADAL" clId="{17329DAE-AE76-4C5A-81C3-66B9B9FF3C40}" dt="2023-09-06T18:09:27.576" v="41" actId="1076"/>
        <pc:sldMkLst>
          <pc:docMk/>
          <pc:sldMk cId="3491837202" sldId="263"/>
        </pc:sldMkLst>
        <pc:picChg chg="mod">
          <ac:chgData name="Kestner, Lauren" userId="2aa7f1b0-b1ed-4887-b461-3c0607228ccf" providerId="ADAL" clId="{17329DAE-AE76-4C5A-81C3-66B9B9FF3C40}" dt="2023-09-06T18:09:27.576" v="41" actId="1076"/>
          <ac:picMkLst>
            <pc:docMk/>
            <pc:sldMk cId="3491837202" sldId="263"/>
            <ac:picMk id="7" creationId="{36C3E78D-8923-ECB7-DEA3-A6AE59E8C192}"/>
          </ac:picMkLst>
        </pc:picChg>
      </pc:sldChg>
      <pc:sldChg chg="modSp mod">
        <pc:chgData name="Kestner, Lauren" userId="2aa7f1b0-b1ed-4887-b461-3c0607228ccf" providerId="ADAL" clId="{17329DAE-AE76-4C5A-81C3-66B9B9FF3C40}" dt="2023-09-06T18:09:35.069" v="42" actId="1076"/>
        <pc:sldMkLst>
          <pc:docMk/>
          <pc:sldMk cId="1173244392" sldId="265"/>
        </pc:sldMkLst>
        <pc:picChg chg="mod">
          <ac:chgData name="Kestner, Lauren" userId="2aa7f1b0-b1ed-4887-b461-3c0607228ccf" providerId="ADAL" clId="{17329DAE-AE76-4C5A-81C3-66B9B9FF3C40}" dt="2023-09-06T18:09:35.069" v="42" actId="1076"/>
          <ac:picMkLst>
            <pc:docMk/>
            <pc:sldMk cId="1173244392" sldId="265"/>
            <ac:picMk id="4" creationId="{1D58993C-7FCE-34A5-E185-9D79E7CA81E1}"/>
          </ac:picMkLst>
        </pc:picChg>
      </pc:sldChg>
      <pc:sldChg chg="addSp delSp modSp mod">
        <pc:chgData name="Kestner, Lauren" userId="2aa7f1b0-b1ed-4887-b461-3c0607228ccf" providerId="ADAL" clId="{17329DAE-AE76-4C5A-81C3-66B9B9FF3C40}" dt="2023-09-06T18:08:29.013" v="32" actId="962"/>
        <pc:sldMkLst>
          <pc:docMk/>
          <pc:sldMk cId="3691078438" sldId="266"/>
        </pc:sldMkLst>
        <pc:picChg chg="del">
          <ac:chgData name="Kestner, Lauren" userId="2aa7f1b0-b1ed-4887-b461-3c0607228ccf" providerId="ADAL" clId="{17329DAE-AE76-4C5A-81C3-66B9B9FF3C40}" dt="2023-09-06T18:07:32.616" v="0" actId="478"/>
          <ac:picMkLst>
            <pc:docMk/>
            <pc:sldMk cId="3691078438" sldId="266"/>
            <ac:picMk id="4" creationId="{15317716-3857-0C72-CFCD-AB35D36F0C68}"/>
          </ac:picMkLst>
        </pc:picChg>
        <pc:picChg chg="add mod">
          <ac:chgData name="Kestner, Lauren" userId="2aa7f1b0-b1ed-4887-b461-3c0607228ccf" providerId="ADAL" clId="{17329DAE-AE76-4C5A-81C3-66B9B9FF3C40}" dt="2023-09-06T18:08:29.013" v="32" actId="962"/>
          <ac:picMkLst>
            <pc:docMk/>
            <pc:sldMk cId="3691078438" sldId="266"/>
            <ac:picMk id="5" creationId="{8B989996-0253-7F70-C472-96949F3D0912}"/>
          </ac:picMkLst>
        </pc:picChg>
      </pc:sldChg>
      <pc:sldChg chg="modSp mod">
        <pc:chgData name="Kestner, Lauren" userId="2aa7f1b0-b1ed-4887-b461-3c0607228ccf" providerId="ADAL" clId="{17329DAE-AE76-4C5A-81C3-66B9B9FF3C40}" dt="2023-09-06T18:09:52.176" v="43" actId="1076"/>
        <pc:sldMkLst>
          <pc:docMk/>
          <pc:sldMk cId="2481592967" sldId="267"/>
        </pc:sldMkLst>
        <pc:picChg chg="mod">
          <ac:chgData name="Kestner, Lauren" userId="2aa7f1b0-b1ed-4887-b461-3c0607228ccf" providerId="ADAL" clId="{17329DAE-AE76-4C5A-81C3-66B9B9FF3C40}" dt="2023-09-06T18:09:52.176" v="43" actId="1076"/>
          <ac:picMkLst>
            <pc:docMk/>
            <pc:sldMk cId="2481592967" sldId="267"/>
            <ac:picMk id="4" creationId="{15074DDD-D7CE-0E52-6127-2347CA7AF08D}"/>
          </ac:picMkLst>
        </pc:picChg>
      </pc:sldChg>
      <pc:sldChg chg="modSp mod">
        <pc:chgData name="Kestner, Lauren" userId="2aa7f1b0-b1ed-4887-b461-3c0607228ccf" providerId="ADAL" clId="{17329DAE-AE76-4C5A-81C3-66B9B9FF3C40}" dt="2023-09-06T18:09:58.190" v="45" actId="1076"/>
        <pc:sldMkLst>
          <pc:docMk/>
          <pc:sldMk cId="4257981365" sldId="268"/>
        </pc:sldMkLst>
        <pc:picChg chg="mod">
          <ac:chgData name="Kestner, Lauren" userId="2aa7f1b0-b1ed-4887-b461-3c0607228ccf" providerId="ADAL" clId="{17329DAE-AE76-4C5A-81C3-66B9B9FF3C40}" dt="2023-09-06T18:09:58.190" v="45" actId="1076"/>
          <ac:picMkLst>
            <pc:docMk/>
            <pc:sldMk cId="4257981365" sldId="268"/>
            <ac:picMk id="7" creationId="{FA897666-5563-DCA5-FAE1-588B949BEA76}"/>
          </ac:picMkLst>
        </pc:picChg>
      </pc:sldChg>
      <pc:sldChg chg="addSp delSp modSp mod">
        <pc:chgData name="Kestner, Lauren" userId="2aa7f1b0-b1ed-4887-b461-3c0607228ccf" providerId="ADAL" clId="{17329DAE-AE76-4C5A-81C3-66B9B9FF3C40}" dt="2023-09-06T18:11:32.474" v="92" actId="962"/>
        <pc:sldMkLst>
          <pc:docMk/>
          <pc:sldMk cId="3142515450" sldId="269"/>
        </pc:sldMkLst>
        <pc:picChg chg="add mod">
          <ac:chgData name="Kestner, Lauren" userId="2aa7f1b0-b1ed-4887-b461-3c0607228ccf" providerId="ADAL" clId="{17329DAE-AE76-4C5A-81C3-66B9B9FF3C40}" dt="2023-09-06T18:11:32.474" v="92" actId="962"/>
          <ac:picMkLst>
            <pc:docMk/>
            <pc:sldMk cId="3142515450" sldId="269"/>
            <ac:picMk id="4" creationId="{1769CED8-BDF2-4B51-63D0-A53B598F618B}"/>
          </ac:picMkLst>
        </pc:picChg>
        <pc:picChg chg="del">
          <ac:chgData name="Kestner, Lauren" userId="2aa7f1b0-b1ed-4887-b461-3c0607228ccf" providerId="ADAL" clId="{17329DAE-AE76-4C5A-81C3-66B9B9FF3C40}" dt="2023-09-06T18:08:36.650" v="33" actId="478"/>
          <ac:picMkLst>
            <pc:docMk/>
            <pc:sldMk cId="3142515450" sldId="269"/>
            <ac:picMk id="5" creationId="{E4E93D22-019A-3FF6-8B57-EB3E5A659A1B}"/>
          </ac:picMkLst>
        </pc:picChg>
      </pc:sldChg>
      <pc:sldChg chg="addSp delSp modSp mod">
        <pc:chgData name="Kestner, Lauren" userId="2aa7f1b0-b1ed-4887-b461-3c0607228ccf" providerId="ADAL" clId="{17329DAE-AE76-4C5A-81C3-66B9B9FF3C40}" dt="2023-09-06T18:13:47.792" v="156" actId="962"/>
        <pc:sldMkLst>
          <pc:docMk/>
          <pc:sldMk cId="2969442229" sldId="272"/>
        </pc:sldMkLst>
        <pc:picChg chg="add del mod">
          <ac:chgData name="Kestner, Lauren" userId="2aa7f1b0-b1ed-4887-b461-3c0607228ccf" providerId="ADAL" clId="{17329DAE-AE76-4C5A-81C3-66B9B9FF3C40}" dt="2023-09-06T18:12:48.920" v="121" actId="478"/>
          <ac:picMkLst>
            <pc:docMk/>
            <pc:sldMk cId="2969442229" sldId="272"/>
            <ac:picMk id="4" creationId="{9EEC83C5-0A2D-6B5C-2C5A-6FF6765C3172}"/>
          </ac:picMkLst>
        </pc:picChg>
        <pc:picChg chg="del">
          <ac:chgData name="Kestner, Lauren" userId="2aa7f1b0-b1ed-4887-b461-3c0607228ccf" providerId="ADAL" clId="{17329DAE-AE76-4C5A-81C3-66B9B9FF3C40}" dt="2023-09-06T18:10:17.493" v="46" actId="478"/>
          <ac:picMkLst>
            <pc:docMk/>
            <pc:sldMk cId="2969442229" sldId="272"/>
            <ac:picMk id="5" creationId="{F5A943C4-41BA-22F8-3383-CE8D68F3DC97}"/>
          </ac:picMkLst>
        </pc:picChg>
        <pc:picChg chg="add mod">
          <ac:chgData name="Kestner, Lauren" userId="2aa7f1b0-b1ed-4887-b461-3c0607228ccf" providerId="ADAL" clId="{17329DAE-AE76-4C5A-81C3-66B9B9FF3C40}" dt="2023-09-06T18:13:47.792" v="156" actId="962"/>
          <ac:picMkLst>
            <pc:docMk/>
            <pc:sldMk cId="2969442229" sldId="272"/>
            <ac:picMk id="8" creationId="{27B47945-33E9-8BAE-6D6A-3071FAF8DF10}"/>
          </ac:picMkLst>
        </pc:picChg>
      </pc:sldChg>
      <pc:sldChg chg="modSp mod">
        <pc:chgData name="Kestner, Lauren" userId="2aa7f1b0-b1ed-4887-b461-3c0607228ccf" providerId="ADAL" clId="{17329DAE-AE76-4C5A-81C3-66B9B9FF3C40}" dt="2023-09-06T18:10:44.995" v="51" actId="1076"/>
        <pc:sldMkLst>
          <pc:docMk/>
          <pc:sldMk cId="957645213" sldId="274"/>
        </pc:sldMkLst>
        <pc:picChg chg="mod">
          <ac:chgData name="Kestner, Lauren" userId="2aa7f1b0-b1ed-4887-b461-3c0607228ccf" providerId="ADAL" clId="{17329DAE-AE76-4C5A-81C3-66B9B9FF3C40}" dt="2023-09-06T18:10:44.995" v="51" actId="1076"/>
          <ac:picMkLst>
            <pc:docMk/>
            <pc:sldMk cId="957645213" sldId="274"/>
            <ac:picMk id="5" creationId="{FB493719-E9B4-B64B-F1C0-B1941C9B53A7}"/>
          </ac:picMkLst>
        </pc:picChg>
      </pc:sldChg>
      <pc:sldChg chg="modSp mod">
        <pc:chgData name="Kestner, Lauren" userId="2aa7f1b0-b1ed-4887-b461-3c0607228ccf" providerId="ADAL" clId="{17329DAE-AE76-4C5A-81C3-66B9B9FF3C40}" dt="2023-09-06T18:10:55.553" v="52" actId="1076"/>
        <pc:sldMkLst>
          <pc:docMk/>
          <pc:sldMk cId="3970491646" sldId="278"/>
        </pc:sldMkLst>
        <pc:picChg chg="mod">
          <ac:chgData name="Kestner, Lauren" userId="2aa7f1b0-b1ed-4887-b461-3c0607228ccf" providerId="ADAL" clId="{17329DAE-AE76-4C5A-81C3-66B9B9FF3C40}" dt="2023-09-06T18:10:55.553" v="52" actId="1076"/>
          <ac:picMkLst>
            <pc:docMk/>
            <pc:sldMk cId="3970491646" sldId="278"/>
            <ac:picMk id="6" creationId="{7B65D62E-46BC-D58C-E9C5-1B6FE237D825}"/>
          </ac:picMkLst>
        </pc:picChg>
      </pc:sldChg>
      <pc:sldChg chg="new del">
        <pc:chgData name="Kestner, Lauren" userId="2aa7f1b0-b1ed-4887-b461-3c0607228ccf" providerId="ADAL" clId="{17329DAE-AE76-4C5A-81C3-66B9B9FF3C40}" dt="2023-09-06T18:12:52.247" v="123" actId="680"/>
        <pc:sldMkLst>
          <pc:docMk/>
          <pc:sldMk cId="1225020042" sldId="28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r">
              <a:defRPr sz="1100"/>
            </a:lvl1pPr>
          </a:lstStyle>
          <a:p>
            <a:fld id="{B0E40ABE-DCA6-4B7A-B1BC-961182C98C1E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r">
              <a:defRPr sz="1100"/>
            </a:lvl1pPr>
          </a:lstStyle>
          <a:p>
            <a:fld id="{A63DE9D1-BBA0-4F2C-9FA0-7B37DDC69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5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5849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5849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r">
              <a:defRPr sz="1100"/>
            </a:lvl1pPr>
          </a:lstStyle>
          <a:p>
            <a:fld id="{BB106A1E-4DC8-4B97-9735-D05403F9CA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085850"/>
            <a:ext cx="3908425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10" tIns="43105" rIns="86210" bIns="43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80522"/>
            <a:ext cx="5120640" cy="3420428"/>
          </a:xfrm>
          <a:prstGeom prst="rect">
            <a:avLst/>
          </a:prstGeom>
        </p:spPr>
        <p:txBody>
          <a:bodyPr vert="horz" lIns="86210" tIns="43105" rIns="86210" bIns="4310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773680" cy="435848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3"/>
            <a:ext cx="2773680" cy="435848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r">
              <a:defRPr sz="1100"/>
            </a:lvl1pPr>
          </a:lstStyle>
          <a:p>
            <a:fld id="{B17BA40C-25F7-4A81-B7B0-365A5351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4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52800"/>
            <a:ext cx="7772400" cy="12954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76800"/>
            <a:ext cx="6400800" cy="762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 and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81325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43400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Author and Date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t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304800"/>
            <a:ext cx="6629400" cy="617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5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8138" algn="l" defTabSz="914400" rtl="0" eaLnBrk="1" latinLnBrk="0" hangingPunct="1">
        <a:spcBef>
          <a:spcPct val="20000"/>
        </a:spcBef>
        <a:buClr>
          <a:srgbClr val="1F497D"/>
        </a:buClr>
        <a:buSzPct val="80000"/>
        <a:buFont typeface="Arial" pitchFamily="34" charset="0"/>
        <a:buChar char="►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28416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of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229600" cy="117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Author and 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28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+mj-lt"/>
              </a:rPr>
              <a:t>MEPS Insurance Component</a:t>
            </a:r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Presentation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16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change in total premiums from previous year per enrolled employee for single, employee-plus-one, and family coverage, 2010-2022</a:t>
            </a: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sp>
        <p:nvSpPr>
          <p:cNvPr id="9" name="Rectangle 8"/>
          <p:cNvSpPr/>
          <p:nvPr/>
        </p:nvSpPr>
        <p:spPr>
          <a:xfrm>
            <a:off x="76200" y="6428601"/>
            <a:ext cx="8686801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2010-2022.</a:t>
            </a:r>
          </a:p>
        </p:txBody>
      </p:sp>
      <p:pic>
        <p:nvPicPr>
          <p:cNvPr id="5" name="Picture 4" descr="Line graph depicting the percentage change in total premiums from previous year per enrolled employee for single, employee-plus-one, and family coverage, 2010-2022.">
            <a:extLst>
              <a:ext uri="{FF2B5EF4-FFF2-40B4-BE49-F238E27FC236}">
                <a16:creationId xmlns:a16="http://schemas.microsoft.com/office/drawing/2014/main" id="{D7E5EB75-5634-936F-BC9E-E3600CE17F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9" y="1566852"/>
            <a:ext cx="8604522" cy="443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49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total single premium per enrolled employee, </a:t>
            </a:r>
            <a:br>
              <a:rPr lang="en-US" sz="1900" dirty="0"/>
            </a:br>
            <a:r>
              <a:rPr lang="en-US" sz="1900" dirty="0"/>
              <a:t>by firm size, 2010-2022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76200" y="6428601"/>
            <a:ext cx="815340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2010-2022.</a:t>
            </a:r>
          </a:p>
        </p:txBody>
      </p:sp>
      <p:pic>
        <p:nvPicPr>
          <p:cNvPr id="8" name="Picture 7" descr="Line graph depicting the average total single premium per enrolled employee, by firm size, 2010-2022.">
            <a:extLst>
              <a:ext uri="{FF2B5EF4-FFF2-40B4-BE49-F238E27FC236}">
                <a16:creationId xmlns:a16="http://schemas.microsoft.com/office/drawing/2014/main" id="{27B47945-33E9-8BAE-6D6A-3071FAF8DF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8927610" cy="45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4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total employee-plus-one premium per enrolled employee, by firm size, 2010-2022</a:t>
            </a: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sp>
        <p:nvSpPr>
          <p:cNvPr id="7" name="Rectangle 6"/>
          <p:cNvSpPr/>
          <p:nvPr/>
        </p:nvSpPr>
        <p:spPr>
          <a:xfrm>
            <a:off x="76200" y="6428601"/>
            <a:ext cx="815340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2010-2022.</a:t>
            </a:r>
          </a:p>
        </p:txBody>
      </p:sp>
      <p:pic>
        <p:nvPicPr>
          <p:cNvPr id="5" name="Picture 4" descr="Line graph depicting the average total employee-plus-one premium per enrolled employee, by firm size, 2010-2022.">
            <a:extLst>
              <a:ext uri="{FF2B5EF4-FFF2-40B4-BE49-F238E27FC236}">
                <a16:creationId xmlns:a16="http://schemas.microsoft.com/office/drawing/2014/main" id="{83E0A362-70C6-B9E8-5E39-792DA773CB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16560"/>
            <a:ext cx="8927610" cy="45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15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Line graph showing average total family premium per enrolled employee, by firm size, 2008-2020. Data is available in the 2020 MEPS Insurance Component Chartbook.&#10;"/>
          <p:cNvSpPr>
            <a:spLocks noGrp="1"/>
          </p:cNvSpPr>
          <p:nvPr>
            <p:ph type="title"/>
          </p:nvPr>
        </p:nvSpPr>
        <p:spPr>
          <a:xfrm>
            <a:off x="8763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total family premium per enrolled employee, </a:t>
            </a:r>
            <a:br>
              <a:rPr lang="en-US" sz="1900" dirty="0"/>
            </a:br>
            <a:r>
              <a:rPr lang="en-US" sz="1900" dirty="0"/>
              <a:t>by firm size, 2010-2022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76200" y="6428601"/>
            <a:ext cx="815340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2010-2022.</a:t>
            </a:r>
          </a:p>
        </p:txBody>
      </p:sp>
      <p:pic>
        <p:nvPicPr>
          <p:cNvPr id="5" name="Picture 4" descr="Line graph depicting the average total family premium per enrolled employee, by firm size, 2010-2022.">
            <a:extLst>
              <a:ext uri="{FF2B5EF4-FFF2-40B4-BE49-F238E27FC236}">
                <a16:creationId xmlns:a16="http://schemas.microsoft.com/office/drawing/2014/main" id="{FB493719-E9B4-B64B-F1C0-B1941C9B5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8927610" cy="46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45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28600"/>
            <a:ext cx="7429500" cy="617884"/>
          </a:xfrm>
        </p:spPr>
        <p:txBody>
          <a:bodyPr>
            <a:noAutofit/>
          </a:bodyPr>
          <a:lstStyle/>
          <a:p>
            <a:br>
              <a:rPr lang="en-US" sz="1900" dirty="0"/>
            </a:br>
            <a:r>
              <a:rPr lang="en-US" sz="1900" b="1" dirty="0">
                <a:latin typeface="+mj-lt"/>
                <a:ea typeface="+mj-ea"/>
                <a:cs typeface="+mj-cs"/>
              </a:rPr>
              <a:t>Average total single premium per enrolled employee, by State, 3-year average, </a:t>
            </a:r>
            <a:r>
              <a:rPr lang="en-US" sz="1900" dirty="0"/>
              <a:t>2020-2022</a:t>
            </a:r>
            <a:br>
              <a:rPr lang="en-US" sz="19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900" dirty="0"/>
          </a:p>
        </p:txBody>
      </p:sp>
      <p:sp>
        <p:nvSpPr>
          <p:cNvPr id="20" name="Rectangle 19"/>
          <p:cNvSpPr/>
          <p:nvPr/>
        </p:nvSpPr>
        <p:spPr>
          <a:xfrm>
            <a:off x="76200" y="6428601"/>
            <a:ext cx="815340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2020-2022.</a:t>
            </a:r>
          </a:p>
        </p:txBody>
      </p:sp>
      <p:pic>
        <p:nvPicPr>
          <p:cNvPr id="5" name="Picture 4" descr="Color-coded USA map depicting the state average total single premium per enrolled employee in years 2020 through 2022, relative to the national average.">
            <a:extLst>
              <a:ext uri="{FF2B5EF4-FFF2-40B4-BE49-F238E27FC236}">
                <a16:creationId xmlns:a16="http://schemas.microsoft.com/office/drawing/2014/main" id="{3862E73E-0B8B-8305-3853-8EBA3B21C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6191250" cy="499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1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49" y="83570"/>
            <a:ext cx="7429500" cy="617884"/>
          </a:xfrm>
        </p:spPr>
        <p:txBody>
          <a:bodyPr>
            <a:noAutofit/>
          </a:bodyPr>
          <a:lstStyle/>
          <a:p>
            <a:br>
              <a:rPr lang="en-US" sz="1900" dirty="0"/>
            </a:br>
            <a:br>
              <a:rPr lang="en-US" sz="1900" dirty="0"/>
            </a:br>
            <a:r>
              <a:rPr lang="en-US" sz="1900" dirty="0"/>
              <a:t>Average percentage of premium contributed by employees for single, employee-plus-one, and family coverage, 2010-2022</a:t>
            </a:r>
            <a:br>
              <a:rPr lang="en-US" sz="1900" dirty="0"/>
            </a:br>
            <a:endParaRPr lang="en-US" sz="1900" dirty="0"/>
          </a:p>
        </p:txBody>
      </p:sp>
      <p:sp>
        <p:nvSpPr>
          <p:cNvPr id="9" name="Rectangle 8"/>
          <p:cNvSpPr/>
          <p:nvPr/>
        </p:nvSpPr>
        <p:spPr>
          <a:xfrm>
            <a:off x="0" y="6421714"/>
            <a:ext cx="7763445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2010-2022.</a:t>
            </a:r>
            <a:br>
              <a:rPr lang="en-US" sz="1200" dirty="0"/>
            </a:br>
            <a:r>
              <a:rPr lang="en-US" sz="1200" b="1" dirty="0"/>
              <a:t>Note: </a:t>
            </a:r>
            <a:r>
              <a:rPr lang="en-US" sz="1200" dirty="0"/>
              <a:t>* indicates the estimate is statistically different from the previous year at p &lt; 0.05.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5C0B710-CD92-4549-B538-664FD50D9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814" y="140508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C7850EDE-52C5-48D7-A931-D4F351AA7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814" y="18622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 descr="Bar graph depicting the average percentage of premium contributed by employees in years 2010 through 2022 for single, employee-plus-one, and family coverage. ">
            <a:extLst>
              <a:ext uri="{FF2B5EF4-FFF2-40B4-BE49-F238E27FC236}">
                <a16:creationId xmlns:a16="http://schemas.microsoft.com/office/drawing/2014/main" id="{41286AA1-8D47-17FE-2B3C-B6EC8E6C4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" r="2028"/>
          <a:stretch/>
        </p:blipFill>
        <p:spPr>
          <a:xfrm>
            <a:off x="1828800" y="1295400"/>
            <a:ext cx="4800600" cy="496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10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annual employee contribution (in dollars) for single, employee-plus-one, and family coverage, 2010-2022</a:t>
            </a:r>
            <a:br>
              <a:rPr lang="en-US" sz="1900" dirty="0"/>
            </a:br>
            <a:endParaRPr lang="en-US" sz="1900" dirty="0"/>
          </a:p>
        </p:txBody>
      </p:sp>
      <p:sp>
        <p:nvSpPr>
          <p:cNvPr id="22" name="Rectangle 21"/>
          <p:cNvSpPr/>
          <p:nvPr/>
        </p:nvSpPr>
        <p:spPr>
          <a:xfrm>
            <a:off x="95250" y="6392984"/>
            <a:ext cx="815340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2010-2022.</a:t>
            </a:r>
            <a:br>
              <a:rPr lang="en-US" sz="1200" dirty="0"/>
            </a:br>
            <a:r>
              <a:rPr lang="en-US" sz="1200" b="1" dirty="0"/>
              <a:t>Note: </a:t>
            </a:r>
            <a:r>
              <a:rPr lang="en-US" sz="1200" dirty="0"/>
              <a:t>* indicates the estimate is statistically different from the previous year at p &lt; 0.05.</a:t>
            </a:r>
          </a:p>
        </p:txBody>
      </p:sp>
      <p:pic>
        <p:nvPicPr>
          <p:cNvPr id="6" name="Picture 5" descr="Bar graph depicting the average annual employee contribution in years 2010 through 2022 for single, employee-plus-one, and family coverage. ">
            <a:extLst>
              <a:ext uri="{FF2B5EF4-FFF2-40B4-BE49-F238E27FC236}">
                <a16:creationId xmlns:a16="http://schemas.microsoft.com/office/drawing/2014/main" id="{039B45AA-FEE9-96AA-1339-31DC3DAC1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r="2034"/>
          <a:stretch/>
        </p:blipFill>
        <p:spPr>
          <a:xfrm>
            <a:off x="2126150" y="1295400"/>
            <a:ext cx="4891699" cy="50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7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3048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enrolled employees in a health insurance plan with a deductible, overall and by firm size, 2010-2022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6400800"/>
            <a:ext cx="815340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2010-2022.</a:t>
            </a:r>
          </a:p>
        </p:txBody>
      </p:sp>
      <p:pic>
        <p:nvPicPr>
          <p:cNvPr id="6" name="Picture 5" descr="Line graph depicting the percentage of private-sector enrolled employees in a health insurance plan with a deductible, overall and by firm size, 2010-2022.">
            <a:extLst>
              <a:ext uri="{FF2B5EF4-FFF2-40B4-BE49-F238E27FC236}">
                <a16:creationId xmlns:a16="http://schemas.microsoft.com/office/drawing/2014/main" id="{7B65D62E-46BC-D58C-E9C5-1B6FE237D8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604522" cy="46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91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individual deductible (in dollars) per employee enrolled with single coverage in a health insurance plan with a deductible, overall and by firm size, 2010-2022</a:t>
            </a: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sp>
        <p:nvSpPr>
          <p:cNvPr id="9" name="Rectangle 8"/>
          <p:cNvSpPr/>
          <p:nvPr/>
        </p:nvSpPr>
        <p:spPr>
          <a:xfrm>
            <a:off x="152400" y="6002263"/>
            <a:ext cx="883920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2010-2022.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In 2015, the methodology for calibrating the upper edit bound for the individual deductible amount changed, causing the</a:t>
            </a:r>
          </a:p>
          <a:p>
            <a:r>
              <a:rPr lang="en-US" sz="1200" dirty="0"/>
              <a:t>average individual deductible per employee enrolled with single coverage in a health insurance plan with a deductible to increase by about 5 percent at the national level in 2015 relative to the earlier methodology.</a:t>
            </a:r>
          </a:p>
        </p:txBody>
      </p:sp>
      <p:pic>
        <p:nvPicPr>
          <p:cNvPr id="5" name="Picture 4" descr="Line graph depicting the average individual deductible (in dollars) per employee enrolled with single coverage in a health insurance plan with a deductible, overall and by firm size, 2010-2022.">
            <a:extLst>
              <a:ext uri="{FF2B5EF4-FFF2-40B4-BE49-F238E27FC236}">
                <a16:creationId xmlns:a16="http://schemas.microsoft.com/office/drawing/2014/main" id="{69114DB8-533D-0C4A-6E06-B7642E15B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" y="1398032"/>
            <a:ext cx="8951994" cy="459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1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965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employees in establishments that offer health insurance, by firm size, 2010-2022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152400" y="6379373"/>
            <a:ext cx="815340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2010-2022.</a:t>
            </a:r>
          </a:p>
        </p:txBody>
      </p:sp>
      <p:pic>
        <p:nvPicPr>
          <p:cNvPr id="7" name="Picture 6" descr="Line graph depicting percentage of private-sector employees in establishments that offer health insurance, by firm size, 2010-2022.">
            <a:extLst>
              <a:ext uri="{FF2B5EF4-FFF2-40B4-BE49-F238E27FC236}">
                <a16:creationId xmlns:a16="http://schemas.microsoft.com/office/drawing/2014/main" id="{36C3E78D-8923-ECB7-DEA3-A6AE59E8C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604522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3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501457"/>
            <a:ext cx="7429500" cy="4654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employees in establishments that offer health insurance, by State, firm size &lt;50 employees, 3-year average, 2020-2022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76200" y="6477001"/>
            <a:ext cx="7763445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2020-2022.</a:t>
            </a:r>
          </a:p>
        </p:txBody>
      </p:sp>
      <p:pic>
        <p:nvPicPr>
          <p:cNvPr id="6" name="Picture 5" descr="Color-coded USA map depicting the state percentage of private-sector employees in firms with less than 50 employees that offer health insurance in years 2020 through 2022, relative to the national average.">
            <a:extLst>
              <a:ext uri="{FF2B5EF4-FFF2-40B4-BE49-F238E27FC236}">
                <a16:creationId xmlns:a16="http://schemas.microsoft.com/office/drawing/2014/main" id="{373A3D21-90AB-0BA9-FEB6-31AAB4054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44" y="1447800"/>
            <a:ext cx="6160311" cy="49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7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employees who are enrolled in health insurance at establishments that offer health insurance, overall and by firm size, 2010-2022</a:t>
            </a:r>
            <a:br>
              <a:rPr lang="en-US" sz="1900" dirty="0"/>
            </a:br>
            <a:endParaRPr lang="en-US" sz="1900" dirty="0"/>
          </a:p>
        </p:txBody>
      </p:sp>
      <p:sp>
        <p:nvSpPr>
          <p:cNvPr id="9" name="Rectangle 8"/>
          <p:cNvSpPr/>
          <p:nvPr/>
        </p:nvSpPr>
        <p:spPr>
          <a:xfrm>
            <a:off x="152400" y="6246167"/>
            <a:ext cx="861060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2010-2022.</a:t>
            </a:r>
          </a:p>
          <a:p>
            <a:r>
              <a:rPr lang="en-US" sz="1200" b="1" dirty="0"/>
              <a:t>Denominator: </a:t>
            </a:r>
            <a:r>
              <a:rPr lang="en-US" sz="1200" dirty="0"/>
              <a:t>Within each category, all employees in establishments that offer health insurance.</a:t>
            </a:r>
          </a:p>
        </p:txBody>
      </p:sp>
      <p:pic>
        <p:nvPicPr>
          <p:cNvPr id="4" name="Picture 3" descr="Line graph depicting the percentage of private-sector employees who are enrolled in health insurance at establishments that offer health insurance, overall and by firm size, 2010-2022.">
            <a:extLst>
              <a:ext uri="{FF2B5EF4-FFF2-40B4-BE49-F238E27FC236}">
                <a16:creationId xmlns:a16="http://schemas.microsoft.com/office/drawing/2014/main" id="{1D58993C-7FCE-34A5-E185-9D79E7CA81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8" y="1345665"/>
            <a:ext cx="8604522" cy="455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4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employees eligible for health insurance at establishments that offer health insurance, </a:t>
            </a:r>
            <a:br>
              <a:rPr lang="en-US" sz="1900" dirty="0"/>
            </a:br>
            <a:r>
              <a:rPr lang="en-US" sz="1900" dirty="0"/>
              <a:t>overall and by firm size, 2010-2022</a:t>
            </a: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sp>
        <p:nvSpPr>
          <p:cNvPr id="23" name="Rectangle 22"/>
          <p:cNvSpPr/>
          <p:nvPr/>
        </p:nvSpPr>
        <p:spPr>
          <a:xfrm>
            <a:off x="47625" y="6318893"/>
            <a:ext cx="861060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2010-2022.</a:t>
            </a:r>
          </a:p>
          <a:p>
            <a:r>
              <a:rPr lang="en-US" sz="1200" b="1" dirty="0"/>
              <a:t>Denominator: </a:t>
            </a:r>
            <a:r>
              <a:rPr lang="en-US" sz="1200" dirty="0"/>
              <a:t>Within each category, all employees in establishments that offer health insurance.</a:t>
            </a:r>
          </a:p>
        </p:txBody>
      </p:sp>
      <p:pic>
        <p:nvPicPr>
          <p:cNvPr id="5" name="Picture 4" descr="Line graph depicting the percentage of private-sector employees eligible for health insurance at establishments that offer health insurance, overall and by firm size, 2010-2022.">
            <a:extLst>
              <a:ext uri="{FF2B5EF4-FFF2-40B4-BE49-F238E27FC236}">
                <a16:creationId xmlns:a16="http://schemas.microsoft.com/office/drawing/2014/main" id="{8B989996-0253-7F70-C472-96949F3D09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604522" cy="459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7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/>
              <a:t>Percentage of eligible private-sector employees who are enrolled in health insurance at establishments that offer health insurance, overall and by firm size, 2010-2022</a:t>
            </a:r>
            <a:br>
              <a:rPr lang="en-US" sz="1900"/>
            </a:br>
            <a:br>
              <a:rPr lang="en-US" sz="1900"/>
            </a:br>
            <a:endParaRPr lang="en-US" sz="1900" dirty="0"/>
          </a:p>
        </p:txBody>
      </p:sp>
      <p:sp>
        <p:nvSpPr>
          <p:cNvPr id="11" name="Rectangle 10"/>
          <p:cNvSpPr/>
          <p:nvPr/>
        </p:nvSpPr>
        <p:spPr>
          <a:xfrm>
            <a:off x="76200" y="6243935"/>
            <a:ext cx="861060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/>
              <a:t>Source: </a:t>
            </a:r>
            <a:r>
              <a:rPr lang="en-US" sz="1200"/>
              <a:t>Medical Expenditure Panel Survey-Insurance Component, private-sector establishments, 2010-2022.</a:t>
            </a:r>
          </a:p>
          <a:p>
            <a:r>
              <a:rPr lang="en-US" sz="1200" b="1"/>
              <a:t>Denominator: </a:t>
            </a:r>
            <a:r>
              <a:rPr lang="en-US" sz="1200"/>
              <a:t>Within each category, eligible employees in establishments that offer health insurance.</a:t>
            </a:r>
            <a:endParaRPr lang="en-US" sz="1200" dirty="0"/>
          </a:p>
        </p:txBody>
      </p:sp>
      <p:pic>
        <p:nvPicPr>
          <p:cNvPr id="4" name="Picture 3" descr="Line graph depicting the percentage of eligible private-sector employees who are enrolled in health insurance at establishments that offer health insurance, overall and by firm size, 2010-2022.">
            <a:extLst>
              <a:ext uri="{FF2B5EF4-FFF2-40B4-BE49-F238E27FC236}">
                <a16:creationId xmlns:a16="http://schemas.microsoft.com/office/drawing/2014/main" id="{15074DDD-D7CE-0E52-6127-2347CA7AF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604522" cy="46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92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employees working in establishments that offer two or more health insurance plans, overall and by firm size, 2010-2022</a:t>
            </a: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sp>
        <p:nvSpPr>
          <p:cNvPr id="10" name="Rectangle 9"/>
          <p:cNvSpPr/>
          <p:nvPr/>
        </p:nvSpPr>
        <p:spPr>
          <a:xfrm>
            <a:off x="62009" y="6317644"/>
            <a:ext cx="861060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2010-2022.</a:t>
            </a:r>
          </a:p>
          <a:p>
            <a:r>
              <a:rPr lang="en-US" sz="1200" b="1" dirty="0"/>
              <a:t>Denominator: </a:t>
            </a:r>
            <a:r>
              <a:rPr lang="en-US" sz="1200" dirty="0"/>
              <a:t>Within each category, all employees in establishments that offer health insurance.</a:t>
            </a:r>
          </a:p>
        </p:txBody>
      </p:sp>
      <p:pic>
        <p:nvPicPr>
          <p:cNvPr id="7" name="Picture 6" descr="Line graph depicting the percentage of private-sector employees working in establishments that offer two or more health insurance plans, overall and by firm size, 2010-2022.">
            <a:extLst>
              <a:ext uri="{FF2B5EF4-FFF2-40B4-BE49-F238E27FC236}">
                <a16:creationId xmlns:a16="http://schemas.microsoft.com/office/drawing/2014/main" id="{FA897666-5563-DCA5-FAE1-588B949BE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22981"/>
            <a:ext cx="8631954" cy="46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8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establishments that offer health insurance that self-insure at least one plan, overall and by detailed firm size, 2010-2022</a:t>
            </a: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sp>
        <p:nvSpPr>
          <p:cNvPr id="8" name="Rectangle 7"/>
          <p:cNvSpPr/>
          <p:nvPr/>
        </p:nvSpPr>
        <p:spPr>
          <a:xfrm>
            <a:off x="76200" y="6332884"/>
            <a:ext cx="845820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2010-2022.</a:t>
            </a:r>
          </a:p>
        </p:txBody>
      </p:sp>
      <p:pic>
        <p:nvPicPr>
          <p:cNvPr id="4" name="Picture 3" descr="Line graph depicting the percentage of private-sector establishments that offer health insurance that self-insure at least one plan, overall and by detailed firm size, 2010-2022.">
            <a:extLst>
              <a:ext uri="{FF2B5EF4-FFF2-40B4-BE49-F238E27FC236}">
                <a16:creationId xmlns:a16="http://schemas.microsoft.com/office/drawing/2014/main" id="{1769CED8-BDF2-4B51-63D0-A53B598F6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365"/>
            <a:ext cx="8616714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1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/>
              <a:t>Average total premiums per enrolled employee for single, employee-plus-one, and family coverage, 2010-2022</a:t>
            </a:r>
            <a:br>
              <a:rPr lang="en-US" sz="1900"/>
            </a:br>
            <a:endParaRPr lang="en-US" sz="1900" dirty="0"/>
          </a:p>
        </p:txBody>
      </p:sp>
      <p:sp>
        <p:nvSpPr>
          <p:cNvPr id="5" name="Rectangle 4"/>
          <p:cNvSpPr/>
          <p:nvPr/>
        </p:nvSpPr>
        <p:spPr>
          <a:xfrm>
            <a:off x="0" y="6338500"/>
            <a:ext cx="81534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/>
              <a:t>Source: </a:t>
            </a:r>
            <a:r>
              <a:rPr lang="en-US" sz="1200"/>
              <a:t>Medical Expenditure Panel Survey-Insurance Component, private-sector establishments, 2010-2022.</a:t>
            </a:r>
          </a:p>
          <a:p>
            <a:r>
              <a:rPr lang="en-US" sz="1200" b="1"/>
              <a:t>Note: </a:t>
            </a:r>
            <a:r>
              <a:rPr lang="en-US" sz="1200"/>
              <a:t>* indicates the estimate is statistically different from the previous year at p &lt; 0.05.</a:t>
            </a:r>
          </a:p>
          <a:p>
            <a:endParaRPr lang="en-US" sz="1200" dirty="0"/>
          </a:p>
        </p:txBody>
      </p:sp>
      <p:pic>
        <p:nvPicPr>
          <p:cNvPr id="7" name="Picture 6" descr="Bar graph depicting the average total premiums per enrolled employee in years 2010 through 2022 for single, employee-plus-one, and family coverage.">
            <a:extLst>
              <a:ext uri="{FF2B5EF4-FFF2-40B4-BE49-F238E27FC236}">
                <a16:creationId xmlns:a16="http://schemas.microsoft.com/office/drawing/2014/main" id="{7DCC34B5-4A36-3F80-7155-F590F46B8A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029"/>
          <a:stretch/>
        </p:blipFill>
        <p:spPr>
          <a:xfrm>
            <a:off x="1905001" y="1371600"/>
            <a:ext cx="4724400" cy="48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871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41&quot;&gt;&lt;object type=&quot;3&quot; unique_id=&quot;10042&quot;&gt;&lt;property id=&quot;20148&quot; value=&quot;5&quot;/&gt;&lt;property id=&quot;20300&quot; value=&quot;Slide 1 - &amp;quot;MEPS Insurance Component Presentation Slides&amp;quot;&quot;/&gt;&lt;property id=&quot;20307&quot; value=&quot;259&quot;/&gt;&lt;/object&gt;&lt;object type=&quot;3&quot; unique_id=&quot;10043&quot;&gt;&lt;property id=&quot;20148&quot; value=&quot;5&quot;/&gt;&lt;property id=&quot;20300&quot; value=&quot;Slide 2 - &amp;quot;Percentage of private-sector employees in establishments that offer health insurance, by firm size, 2006-2019 &amp;quot;&quot;/&gt;&lt;property id=&quot;20307&quot; value=&quot;263&quot;/&gt;&lt;/object&gt;&lt;object type=&quot;3&quot; unique_id=&quot;10044&quot;&gt;&lt;property id=&quot;20148&quot; value=&quot;5&quot;/&gt;&lt;property id=&quot;20300&quot; value=&quot;Slide 3 - &amp;quot;Percentage of private-sector employees in establishments that offer health insurance, by State, firm size &amp;lt;50 emplo&quot;/&gt;&lt;property id=&quot;20307&quot; value=&quot;264&quot;/&gt;&lt;/object&gt;&lt;object type=&quot;3&quot; unique_id=&quot;10045&quot;&gt;&lt;property id=&quot;20148&quot; value=&quot;5&quot;/&gt;&lt;property id=&quot;20300&quot; value=&quot;Slide 4 - &amp;quot;Percentage of private-sector employees who are enrolled in health insurance at establishments that offer health ins&quot;/&gt;&lt;property id=&quot;20307&quot; value=&quot;265&quot;/&gt;&lt;/object&gt;&lt;object type=&quot;3&quot; unique_id=&quot;10046&quot;&gt;&lt;property id=&quot;20148&quot; value=&quot;5&quot;/&gt;&lt;property id=&quot;20300&quot; value=&quot;Slide 5 - &amp;quot;Percentage of private-sector employees eligible for health insurance at establishments that offer health insurance,&quot;/&gt;&lt;property id=&quot;20307&quot; value=&quot;266&quot;/&gt;&lt;/object&gt;&lt;object type=&quot;3&quot; unique_id=&quot;10047&quot;&gt;&lt;property id=&quot;20148&quot; value=&quot;5&quot;/&gt;&lt;property id=&quot;20300&quot; value=&quot;Slide 6 - &amp;quot;Percentage of eligible private-sector employees who are enrolled in health insurance at establishments that offer h&quot;/&gt;&lt;property id=&quot;20307&quot; value=&quot;267&quot;/&gt;&lt;/object&gt;&lt;object type=&quot;3&quot; unique_id=&quot;10048&quot;&gt;&lt;property id=&quot;20148&quot; value=&quot;5&quot;/&gt;&lt;property id=&quot;20300&quot; value=&quot;Slide 7 - &amp;quot;Percentage of private-sector employees working in establishments that offer two or more health insurance plans, ove&quot;/&gt;&lt;property id=&quot;20307&quot; value=&quot;268&quot;/&gt;&lt;/object&gt;&lt;object type=&quot;3&quot; unique_id=&quot;10049&quot;&gt;&lt;property id=&quot;20148&quot; value=&quot;5&quot;/&gt;&lt;property id=&quot;20300&quot; value=&quot;Slide 8 - &amp;quot;Percentage of private-sector establishments that offer health insurance that self-insure at least one plan, overall&quot;/&gt;&lt;property id=&quot;20307&quot; value=&quot;269&quot;/&gt;&lt;/object&gt;&lt;object type=&quot;3&quot; unique_id=&quot;10050&quot;&gt;&lt;property id=&quot;20148&quot; value=&quot;5&quot;/&gt;&lt;property id=&quot;20300&quot; value=&quot;Slide 9 - &amp;quot;Average total premiums per enrolled employee for single, employee-plus-one, and family coverage, 2006-2019 &amp;quot;&quot;/&gt;&lt;property id=&quot;20307&quot; value=&quot;270&quot;/&gt;&lt;/object&gt;&lt;object type=&quot;3&quot; unique_id=&quot;10051&quot;&gt;&lt;property id=&quot;20148&quot; value=&quot;5&quot;/&gt;&lt;property id=&quot;20300&quot; value=&quot;Slide 10 - &amp;quot;Percentage change in total premiums from previous year per enrolled employee for single, employee-plus-one, and fa&quot;/&gt;&lt;property id=&quot;20307&quot; value=&quot;271&quot;/&gt;&lt;/object&gt;&lt;object type=&quot;3&quot; unique_id=&quot;10052&quot;&gt;&lt;property id=&quot;20148&quot; value=&quot;5&quot;/&gt;&lt;property id=&quot;20300&quot; value=&quot;Slide 11 - &amp;quot;Average total single premium per enrolled employee,  by firm size, 2006-2019 &amp;quot;&quot;/&gt;&lt;property id=&quot;20307&quot; value=&quot;272&quot;/&gt;&lt;/object&gt;&lt;object type=&quot;3&quot; unique_id=&quot;10053&quot;&gt;&lt;property id=&quot;20148&quot; value=&quot;5&quot;/&gt;&lt;property id=&quot;20300&quot; value=&quot;Slide 12 - &amp;quot;Average total employee-plus-one premium per enrolled employee, by firm size, 2006-2019  &amp;quot;&quot;/&gt;&lt;property id=&quot;20307&quot; value=&quot;273&quot;/&gt;&lt;/object&gt;&lt;object type=&quot;3&quot; unique_id=&quot;10054&quot;&gt;&lt;property id=&quot;20148&quot; value=&quot;5&quot;/&gt;&lt;property id=&quot;20300&quot; value=&quot;Slide 13 - &amp;quot;Average total family premium per enrolled employee,  by firm size, 2006-2019 &amp;quot;&quot;/&gt;&lt;property id=&quot;20307&quot; value=&quot;274&quot;/&gt;&lt;/object&gt;&lt;object type=&quot;3&quot; unique_id=&quot;10055&quot;&gt;&lt;property id=&quot;20148&quot; value=&quot;5&quot;/&gt;&lt;property id=&quot;20300&quot; value=&quot;Slide 14 - &amp;quot;Average total single premium per enrolled employee, by State, 2019 &amp;quot;&quot;/&gt;&lt;property id=&quot;20307&quot; value=&quot;275&quot;/&gt;&lt;/object&gt;&lt;object type=&quot;3&quot; unique_id=&quot;10056&quot;&gt;&lt;property id=&quot;20148&quot; value=&quot;5&quot;/&gt;&lt;property id=&quot;20300&quot; value=&quot;Slide 15 - &amp;quot;Average percentage of premium contributed by employees for single, employee-plus-one, and family coverage, 2006-20&quot;/&gt;&lt;property id=&quot;20307&quot; value=&quot;276&quot;/&gt;&lt;/object&gt;&lt;object type=&quot;3&quot; unique_id=&quot;10057&quot;&gt;&lt;property id=&quot;20148&quot; value=&quot;5&quot;/&gt;&lt;property id=&quot;20300&quot; value=&quot;Slide 16 - &amp;quot;Average annual employee contribution (in dollars) for single, employee-plus-one, and family coverage, 2006-2019 &amp;quot;&quot;/&gt;&lt;property id=&quot;20307&quot; value=&quot;277&quot;/&gt;&lt;/object&gt;&lt;object type=&quot;3&quot; unique_id=&quot;10058&quot;&gt;&lt;property id=&quot;20148&quot; value=&quot;5&quot;/&gt;&lt;property id=&quot;20300&quot; value=&quot;Slide 17 - &amp;quot;Percentage of private-sector enrolled employees in a health insurance plan with a deductible, overall and by firm &quot;/&gt;&lt;property id=&quot;20307&quot; value=&quot;278&quot;/&gt;&lt;/object&gt;&lt;object type=&quot;3&quot; unique_id=&quot;10059&quot;&gt;&lt;property id=&quot;20148&quot; value=&quot;5&quot;/&gt;&lt;property id=&quot;20300&quot; value=&quot;Slide 18 - &amp;quot;Average individual deductible (in dollars) per employee enrolled with single coverage in a health insurance plan w&quot;/&gt;&lt;property id=&quot;20307&quot; value=&quot;279&quot;/&gt;&lt;/object&gt;&lt;/object&gt;&lt;object type=&quot;8&quot; unique_id=&quot;1007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6A0C4FFCBB6B47924FCEE8C19F9034" ma:contentTypeVersion="19" ma:contentTypeDescription="Create a new document." ma:contentTypeScope="" ma:versionID="c9f71f7412fdd38ea42a5f499630d3e4">
  <xsd:schema xmlns:xsd="http://www.w3.org/2001/XMLSchema" xmlns:xs="http://www.w3.org/2001/XMLSchema" xmlns:p="http://schemas.microsoft.com/office/2006/metadata/properties" xmlns:ns1="http://schemas.microsoft.com/sharepoint/v3" xmlns:ns2="b0f16f67-9da7-4594-a273-ed94ade71542" xmlns:ns3="f4c1d47e-451a-4174-8b76-2107228369f9" xmlns:ns4="ea60059a-116a-478a-b305-01ef4d823295" targetNamespace="http://schemas.microsoft.com/office/2006/metadata/properties" ma:root="true" ma:fieldsID="e82672276384c9b99e1a7f6ee80ac099" ns1:_="" ns2:_="" ns3:_="" ns4:_="">
    <xsd:import namespace="http://schemas.microsoft.com/sharepoint/v3"/>
    <xsd:import namespace="b0f16f67-9da7-4594-a273-ed94ade71542"/>
    <xsd:import namespace="f4c1d47e-451a-4174-8b76-2107228369f9"/>
    <xsd:import namespace="ea60059a-116a-478a-b305-01ef4d8232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1:PublishingStartDate" minOccurs="0"/>
                <xsd:element ref="ns1:PublishingExpirationDate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16f67-9da7-4594-a273-ed94ade715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31da6f4-e52d-49d7-b108-9c7783d774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1d47e-451a-4174-8b76-2107228369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0059a-116a-478a-b305-01ef4d823295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6945a9a4-65c1-4533-90ad-a69a8054b1fa}" ma:internalName="TaxCatchAll" ma:showField="CatchAllData" ma:web="ea60059a-116a-478a-b305-01ef4d8232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TaxCatchAll xmlns="ea60059a-116a-478a-b305-01ef4d823295" xsi:nil="true"/>
    <lcf76f155ced4ddcb4097134ff3c332f xmlns="b0f16f67-9da7-4594-a273-ed94ade7154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AFE030-4E7E-4441-9685-838DC12076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0f16f67-9da7-4594-a273-ed94ade71542"/>
    <ds:schemaRef ds:uri="f4c1d47e-451a-4174-8b76-2107228369f9"/>
    <ds:schemaRef ds:uri="ea60059a-116a-478a-b305-01ef4d8232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42A41A-D2EC-4387-A3D7-1BDDEC0CF04C}">
  <ds:schemaRefs>
    <ds:schemaRef ds:uri="f4c1d47e-451a-4174-8b76-2107228369f9"/>
    <ds:schemaRef ds:uri="http://purl.org/dc/dcmitype/"/>
    <ds:schemaRef ds:uri="ea60059a-116a-478a-b305-01ef4d823295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b0f16f67-9da7-4594-a273-ed94ade71542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FD5E93-1318-4E91-9213-8A6D4DA098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2021_Chartbook_PP</Template>
  <TotalTime>545</TotalTime>
  <Words>762</Words>
  <Application>Microsoft Office PowerPoint</Application>
  <PresentationFormat>On-screen Show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Custom Design</vt:lpstr>
      <vt:lpstr>MEPS Insurance Component Presentation Slides</vt:lpstr>
      <vt:lpstr>Percentage of private-sector employees in establishments that offer health insurance, by firm size, 2010-2022</vt:lpstr>
      <vt:lpstr>Percentage of private-sector employees in establishments that offer health insurance, by State, firm size &lt;50 employees, 3-year average, 2020-2022 </vt:lpstr>
      <vt:lpstr>Percentage of private-sector employees who are enrolled in health insurance at establishments that offer health insurance, overall and by firm size, 2010-2022 </vt:lpstr>
      <vt:lpstr>Percentage of private-sector employees eligible for health insurance at establishments that offer health insurance,  overall and by firm size, 2010-2022  </vt:lpstr>
      <vt:lpstr>Percentage of eligible private-sector employees who are enrolled in health insurance at establishments that offer health insurance, overall and by firm size, 2010-2022  </vt:lpstr>
      <vt:lpstr>Percentage of private-sector employees working in establishments that offer two or more health insurance plans, overall and by firm size, 2010-2022  </vt:lpstr>
      <vt:lpstr>Percentage of private-sector establishments that offer health insurance that self-insure at least one plan, overall and by detailed firm size, 2010-2022  </vt:lpstr>
      <vt:lpstr>Average total premiums per enrolled employee for single, employee-plus-one, and family coverage, 2010-2022 </vt:lpstr>
      <vt:lpstr>Percentage change in total premiums from previous year per enrolled employee for single, employee-plus-one, and family coverage, 2010-2022  </vt:lpstr>
      <vt:lpstr>Average total single premium per enrolled employee,  by firm size, 2010-2022 </vt:lpstr>
      <vt:lpstr>Average total employee-plus-one premium per enrolled employee, by firm size, 2010-2022  </vt:lpstr>
      <vt:lpstr>Average total family premium per enrolled employee,  by firm size, 2010-2022 </vt:lpstr>
      <vt:lpstr> Average total single premium per enrolled employee, by State, 3-year average, 2020-2022 </vt:lpstr>
      <vt:lpstr>  Average percentage of premium contributed by employees for single, employee-plus-one, and family coverage, 2010-2022 </vt:lpstr>
      <vt:lpstr>Average annual employee contribution (in dollars) for single, employee-plus-one, and family coverage, 2010-2022 </vt:lpstr>
      <vt:lpstr>Percentage of private-sector enrolled employees in a health insurance plan with a deductible, overall and by firm size, 2010-2022</vt:lpstr>
      <vt:lpstr>Average individual deductible (in dollars) per employee enrolled with single coverage in a health insurance plan with a deductible, overall and by firm size, 2010-2022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MEPS Insurance Component Presentation Slides</dc:title>
  <dc:subject>Agency For Healthcare Research and Quality</dc:subject>
  <dc:creator>Kestner, Lauren</dc:creator>
  <cp:lastModifiedBy>Delia Tano - Visual Connections</cp:lastModifiedBy>
  <cp:revision>6</cp:revision>
  <cp:lastPrinted>2020-09-23T14:34:34Z</cp:lastPrinted>
  <dcterms:created xsi:type="dcterms:W3CDTF">2022-09-07T15:22:20Z</dcterms:created>
  <dcterms:modified xsi:type="dcterms:W3CDTF">2023-09-14T15:42:03Z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0x010100D36A0C4FFCBB6B47924FCEE8C19F9034</vt:lpwstr>
  </property>
  <property fmtid="{D5CDD505-2E9C-101B-9397-08002B2CF9AE}" pid="3" name="MediaServiceImageTags">
    <vt:lpwstr/>
  </property>
</Properties>
</file>