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9" r:id="rId5"/>
    <p:sldId id="261" r:id="rId6"/>
    <p:sldId id="263" r:id="rId7"/>
    <p:sldId id="265" r:id="rId8"/>
    <p:sldId id="267" r:id="rId9"/>
    <p:sldId id="269" r:id="rId10"/>
    <p:sldId id="271" r:id="rId11"/>
    <p:sldId id="290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2" autoAdjust="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0ABE-DCA6-4B7A-B1BC-961182C98C1E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E96CD-3266-1448-B997-733B413A2E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E7E39-62AD-574B-8F6F-D66994FC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7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7E39-62AD-574B-8F6F-D66994FC6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Author and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57200" y="228600"/>
            <a:ext cx="8229600" cy="5486400"/>
          </a:xfrm>
        </p:spPr>
      </p:sp>
    </p:spTree>
    <p:extLst>
      <p:ext uri="{BB962C8B-B14F-4D97-AF65-F5344CB8AC3E}">
        <p14:creationId xmlns:p14="http://schemas.microsoft.com/office/powerpoint/2010/main" val="414668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13"/>
          <a:srcRect t="45151" b="45151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525116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MEPS LOGOTrans.ai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52123"/>
            <a:ext cx="1446286" cy="515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F497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153400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MEPS Insurance Component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Presentation Slides</a:t>
            </a:r>
            <a:endParaRPr lang="en-US" sz="40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4694237"/>
            <a:ext cx="8077200" cy="63976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2017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0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change in total premiums from previous year per enrolled employee for single, employee-plus-one, and family coverage, </a:t>
            </a:r>
          </a:p>
          <a:p>
            <a:pPr algn="ctr"/>
            <a:r>
              <a:rPr lang="en-US" sz="2200" b="1" smtClean="0"/>
              <a:t>2005-2017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199" y="6248401"/>
            <a:ext cx="8917721" cy="646331"/>
            <a:chOff x="76199" y="6248401"/>
            <a:chExt cx="8917721" cy="646331"/>
          </a:xfrm>
        </p:grpSpPr>
        <p:sp>
          <p:nvSpPr>
            <p:cNvPr id="4" name="Rectangle 3"/>
            <p:cNvSpPr/>
            <p:nvPr/>
          </p:nvSpPr>
          <p:spPr>
            <a:xfrm>
              <a:off x="76199" y="6248401"/>
              <a:ext cx="70866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 Therefore, growth rates were annualized over the 2006-2008 period.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69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total single premium per enrolled employee, by 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19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total employee-plus-one premium per enrolled employee, </a:t>
            </a:r>
            <a:endParaRPr lang="en-US" sz="2200" b="1" dirty="0" smtClean="0"/>
          </a:p>
          <a:p>
            <a:pPr algn="ctr"/>
            <a:r>
              <a:rPr lang="en-US" sz="2200" b="1" dirty="0" smtClean="0"/>
              <a:t>by </a:t>
            </a:r>
            <a:r>
              <a:rPr lang="en-US" sz="2200" b="1" dirty="0"/>
              <a:t>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5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total family premium per enrolled employee, by 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1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mpla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987552"/>
            <a:ext cx="7315199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total </a:t>
            </a:r>
            <a:r>
              <a:rPr lang="en-US" sz="2200" b="1" dirty="0" smtClean="0"/>
              <a:t>single premium per enrolled employee, </a:t>
            </a:r>
            <a:r>
              <a:rPr lang="en-US" sz="2200" b="1" smtClean="0"/>
              <a:t>by State</a:t>
            </a:r>
            <a:r>
              <a:rPr lang="en-US" sz="2200" b="1" dirty="0" smtClean="0"/>
              <a:t>, 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162801" y="6324600"/>
            <a:ext cx="1831119" cy="492574"/>
            <a:chOff x="7162801" y="6324600"/>
            <a:chExt cx="1831119" cy="492574"/>
          </a:xfrm>
        </p:grpSpPr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23255" y="6477000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2017.</a:t>
            </a:r>
          </a:p>
        </p:txBody>
      </p:sp>
    </p:spTree>
    <p:extLst>
      <p:ext uri="{BB962C8B-B14F-4D97-AF65-F5344CB8AC3E}">
        <p14:creationId xmlns:p14="http://schemas.microsoft.com/office/powerpoint/2010/main" val="27605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percentage of premium contributed by employees for single, employee-plus-one, and family coverage,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1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annual employee contribution (in dollars) for single, employee-plus-one, and family coverage,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67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enrolled employees in a health insurance plan with a deductible, overall and by 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99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72" y="1344168"/>
            <a:ext cx="82296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programs.ahrq.local\programs\MEPS\AHRQ4_CY2\D_DSER\DG013LT\2016\ODS_PP_programs\Obsolete\MEP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388561"/>
            <a:ext cx="809055" cy="2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individual deductible (in dollars) per employee enrolled with single coverage in a health insurance plan with a deductible, overall and by firm </a:t>
            </a:r>
            <a:r>
              <a:rPr lang="en-US" sz="2200" b="1" dirty="0" smtClean="0"/>
              <a:t>size, 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1" y="5801512"/>
            <a:ext cx="8917719" cy="1015663"/>
            <a:chOff x="76201" y="5801512"/>
            <a:chExt cx="8917719" cy="1015663"/>
          </a:xfrm>
        </p:grpSpPr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1" y="5801512"/>
              <a:ext cx="891771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800" dirty="0"/>
                <a:t>. </a:t>
              </a:r>
              <a:r>
                <a:rPr lang="en-US" sz="1200" dirty="0"/>
                <a:t>In 2015, the methodology for calibrating the upper edit bound for the individual deductible amount changed, causing the average individual deductible per </a:t>
              </a:r>
              <a:endParaRPr lang="en-US" sz="1200" dirty="0" smtClean="0"/>
            </a:p>
            <a:p>
              <a:r>
                <a:rPr lang="en-US" sz="1200" dirty="0" smtClean="0"/>
                <a:t>employee enrolled </a:t>
              </a:r>
              <a:r>
                <a:rPr lang="en-US" sz="1200" dirty="0"/>
                <a:t>with single coverage in a heath insurance plan with a deductible to increase by about 5 </a:t>
              </a:r>
              <a:endParaRPr lang="en-US" sz="1200" dirty="0" smtClean="0"/>
            </a:p>
            <a:p>
              <a:r>
                <a:rPr lang="en-US" sz="1200" dirty="0" smtClean="0"/>
                <a:t>percent </a:t>
              </a:r>
              <a:r>
                <a:rPr lang="en-US" sz="1200" dirty="0"/>
                <a:t>at the </a:t>
              </a:r>
              <a:r>
                <a:rPr lang="en-US" sz="1200" dirty="0" smtClean="0"/>
                <a:t>national </a:t>
              </a:r>
              <a:r>
                <a:rPr lang="en-US" sz="1200" dirty="0"/>
                <a:t>level </a:t>
              </a:r>
              <a:r>
                <a:rPr lang="en-US" sz="1200" dirty="0" smtClean="0"/>
                <a:t>in </a:t>
              </a:r>
              <a:r>
                <a:rPr lang="en-US" sz="1200" dirty="0"/>
                <a:t>2015 relative to the earlier methodology.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02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Percentage of private-sector employees in establishments that offer health insurance, by 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1" y="6248400"/>
            <a:ext cx="8917719" cy="568774"/>
            <a:chOff x="76200" y="6248400"/>
            <a:chExt cx="8917718" cy="568774"/>
          </a:xfrm>
        </p:grpSpPr>
        <p:sp>
          <p:nvSpPr>
            <p:cNvPr id="4" name="Rectangle 3"/>
            <p:cNvSpPr/>
            <p:nvPr/>
          </p:nvSpPr>
          <p:spPr>
            <a:xfrm>
              <a:off x="76200" y="6248400"/>
              <a:ext cx="69341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62800" y="6324600"/>
              <a:ext cx="1831118" cy="492574"/>
              <a:chOff x="7162800" y="6324600"/>
              <a:chExt cx="1831118" cy="492574"/>
            </a:xfrm>
          </p:grpSpPr>
          <p:pic>
            <p:nvPicPr>
              <p:cNvPr id="10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16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empl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987552"/>
            <a:ext cx="7315199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24136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Percentage of private-sector employees in establishments that offer health </a:t>
            </a:r>
            <a:r>
              <a:rPr lang="en-US" sz="2200" b="1" dirty="0" smtClean="0"/>
              <a:t>insurance, by </a:t>
            </a:r>
            <a:r>
              <a:rPr lang="en-US" sz="2200" b="1" dirty="0"/>
              <a:t>State, firm size &lt;50 employees, </a:t>
            </a:r>
            <a:r>
              <a:rPr lang="en-US" sz="2200" b="1" dirty="0" smtClean="0"/>
              <a:t>2017</a:t>
            </a:r>
            <a:endParaRPr lang="en-US" sz="2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162801" y="6324600"/>
            <a:ext cx="1831119" cy="492574"/>
            <a:chOff x="7162800" y="6324600"/>
            <a:chExt cx="1831118" cy="492574"/>
          </a:xfrm>
        </p:grpSpPr>
        <p:pic>
          <p:nvPicPr>
            <p:cNvPr id="9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324600"/>
              <a:ext cx="916718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6388561"/>
              <a:ext cx="809054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123255" y="6477000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2017.</a:t>
            </a:r>
          </a:p>
        </p:txBody>
      </p:sp>
    </p:spTree>
    <p:extLst>
      <p:ext uri="{BB962C8B-B14F-4D97-AF65-F5344CB8AC3E}">
        <p14:creationId xmlns:p14="http://schemas.microsoft.com/office/powerpoint/2010/main" val="35387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30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employees who are enrolled in health insurance at establishments that offer health insurance, overall and by firm size</a:t>
            </a:r>
            <a:r>
              <a:rPr lang="en-US" sz="2200" b="1" dirty="0" smtClean="0"/>
              <a:t>, 2004-2017</a:t>
            </a:r>
            <a:endParaRPr lang="en-US" sz="2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6248401"/>
            <a:ext cx="8917720" cy="646331"/>
            <a:chOff x="76200" y="6248401"/>
            <a:chExt cx="8917720" cy="646331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 smtClean="0"/>
                <a:t>Denominator: </a:t>
              </a:r>
              <a:r>
                <a:rPr lang="en-US" sz="1200" dirty="0" smtClean="0"/>
                <a:t>Within each category, all employees in establishments that offer health insurance.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046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30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employees eligible for health insurance at establishments that offer health insurance, overall and by 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6248401"/>
            <a:ext cx="8917720" cy="646331"/>
            <a:chOff x="76200" y="6248401"/>
            <a:chExt cx="8917720" cy="646331"/>
          </a:xfrm>
        </p:grpSpPr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200" y="6248401"/>
              <a:ext cx="693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 smtClean="0"/>
                <a:t>Denominator: </a:t>
              </a:r>
              <a:r>
                <a:rPr lang="en-US" sz="1200" dirty="0" smtClean="0"/>
                <a:t>Within each category, all employees in establishments that offer health insurance.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6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30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eligible private-sector employees who are enrolled in health insurance at establishments that offer health insurance, overall and by 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248401"/>
            <a:ext cx="8917720" cy="646331"/>
            <a:chOff x="76200" y="6248401"/>
            <a:chExt cx="8917720" cy="646331"/>
          </a:xfrm>
        </p:grpSpPr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76200" y="6248401"/>
              <a:ext cx="693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 smtClean="0"/>
                <a:t>Denominator: </a:t>
              </a:r>
              <a:r>
                <a:rPr lang="en-US" sz="1200" dirty="0" smtClean="0"/>
                <a:t>Within each category, eligible employees in establishments that offer health insurance.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0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41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employees working in establishments that offer two or more health insurance plans, overall and by 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248401"/>
            <a:ext cx="8917720" cy="646331"/>
            <a:chOff x="76200" y="6248401"/>
            <a:chExt cx="8917720" cy="646331"/>
          </a:xfrm>
        </p:grpSpPr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200" y="6248401"/>
              <a:ext cx="693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 smtClean="0"/>
                <a:t>Denominator: </a:t>
              </a:r>
              <a:r>
                <a:rPr lang="en-US" sz="1200" dirty="0" smtClean="0"/>
                <a:t>Within each category, all employees in establishments that offer health insurance.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99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41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establishments that offer health insurance that self-insure at least one plan, overall and by detailed firm size, </a:t>
            </a:r>
            <a:r>
              <a:rPr lang="en-US" sz="2200" b="1" dirty="0" smtClean="0"/>
              <a:t>2004-2017</a:t>
            </a:r>
            <a:endParaRPr lang="en-US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 smtClean="0"/>
                <a:t>Note</a:t>
              </a:r>
              <a:r>
                <a:rPr lang="en-US" sz="1200" b="1" dirty="0"/>
                <a:t>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" y="100584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02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total premiums per enrolled employee for single, employee-plus-one, and family coverage, 2004-2017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</a:t>
              </a:r>
              <a:r>
                <a:rPr lang="en-US" sz="1200" dirty="0" smtClean="0"/>
                <a:t>2004-2017.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4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MEPS.potx</Template>
  <TotalTime>715</TotalTime>
  <Words>889</Words>
  <Application>Microsoft Office PowerPoint</Application>
  <PresentationFormat>On-screen Show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MEPS</vt:lpstr>
      <vt:lpstr>Custom Design</vt:lpstr>
      <vt:lpstr>MEPS Insurance Component Presentation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DHHS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DHHS</dc:creator>
  <cp:lastModifiedBy>Liu, Bidong</cp:lastModifiedBy>
  <cp:revision>94</cp:revision>
  <dcterms:created xsi:type="dcterms:W3CDTF">2013-09-03T18:05:51Z</dcterms:created>
  <dcterms:modified xsi:type="dcterms:W3CDTF">2018-10-15T13:58:46Z</dcterms:modified>
</cp:coreProperties>
</file>